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3"/>
  </p:notesMasterIdLst>
  <p:sldIdLst>
    <p:sldId id="434" r:id="rId5"/>
    <p:sldId id="503" r:id="rId6"/>
    <p:sldId id="504" r:id="rId7"/>
    <p:sldId id="505" r:id="rId8"/>
    <p:sldId id="506" r:id="rId9"/>
    <p:sldId id="512" r:id="rId10"/>
    <p:sldId id="514" r:id="rId11"/>
    <p:sldId id="612" r:id="rId12"/>
    <p:sldId id="547" r:id="rId14"/>
    <p:sldId id="515" r:id="rId15"/>
    <p:sldId id="516" r:id="rId16"/>
    <p:sldId id="579" r:id="rId17"/>
    <p:sldId id="580" r:id="rId18"/>
    <p:sldId id="521" r:id="rId19"/>
    <p:sldId id="523" r:id="rId20"/>
    <p:sldId id="524" r:id="rId21"/>
    <p:sldId id="526" r:id="rId22"/>
    <p:sldId id="527" r:id="rId23"/>
    <p:sldId id="528" r:id="rId24"/>
    <p:sldId id="530" r:id="rId25"/>
    <p:sldId id="610" r:id="rId26"/>
    <p:sldId id="611" r:id="rId27"/>
    <p:sldId id="534" r:id="rId28"/>
    <p:sldId id="536" r:id="rId29"/>
    <p:sldId id="539" r:id="rId30"/>
    <p:sldId id="540" r:id="rId31"/>
    <p:sldId id="541" r:id="rId32"/>
    <p:sldId id="276" r:id="rId33"/>
  </p:sldIdLst>
  <p:sldSz cx="9144000" cy="6858000" type="screen4x3"/>
  <p:notesSz cx="9723120" cy="6858000"/>
  <p:custDataLst>
    <p:tags r:id="rId37"/>
  </p:custDataLst>
  <p:defaultTextStyle>
    <a:defPPr>
      <a:defRPr lang="en-US"/>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2" userDrawn="1">
          <p15:clr>
            <a:srgbClr val="A4A3A4"/>
          </p15:clr>
        </p15:guide>
        <p15:guide id="2" pos="2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1536" y="-114"/>
      </p:cViewPr>
      <p:guideLst>
        <p:guide orient="horz" pos="2152"/>
        <p:guide pos="2861"/>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notesMaster" Target="notesMasters/notesMaster1.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61793"/>
          <p:cNvSpPr>
            <a:spLocks noGrp="1" noChangeArrowheads="1"/>
          </p:cNvSpPr>
          <p:nvPr>
            <p:ph type="hdr" sz="quarter"/>
          </p:nvPr>
        </p:nvSpPr>
        <p:spPr bwMode="auto">
          <a:xfrm>
            <a:off x="0"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日期占位符 161794"/>
          <p:cNvSpPr>
            <a:spLocks noGrp="1" noChangeArrowheads="1"/>
          </p:cNvSpPr>
          <p:nvPr>
            <p:ph type="dt" idx="1"/>
          </p:nvPr>
        </p:nvSpPr>
        <p:spPr bwMode="auto">
          <a:xfrm>
            <a:off x="5507038" y="0"/>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幻灯片图像占位符 161795"/>
          <p:cNvSpPr>
            <a:spLocks noGrp="1" noRot="1" noChangeAspect="1"/>
          </p:cNvSpPr>
          <p:nvPr>
            <p:ph type="sldImg" idx="2"/>
          </p:nvPr>
        </p:nvSpPr>
        <p:spPr>
          <a:xfrm>
            <a:off x="3148013" y="514350"/>
            <a:ext cx="3429000" cy="2571750"/>
          </a:xfrm>
          <a:prstGeom prst="rect">
            <a:avLst/>
          </a:prstGeom>
          <a:noFill/>
          <a:ln w="9525">
            <a:noFill/>
          </a:ln>
        </p:spPr>
      </p:sp>
      <p:sp>
        <p:nvSpPr>
          <p:cNvPr id="3077" name="文本占位符 161796"/>
          <p:cNvSpPr>
            <a:spLocks noGrp="1" noChangeArrowheads="1"/>
          </p:cNvSpPr>
          <p:nvPr>
            <p:ph type="body" sz="quarter" idx="3"/>
          </p:nvPr>
        </p:nvSpPr>
        <p:spPr bwMode="auto">
          <a:xfrm>
            <a:off x="971550" y="3257550"/>
            <a:ext cx="7780338"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Click to edit Master text styles</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Second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Third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Fourth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rPr>
              <a:t>Fifth level</a:t>
            </a: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mn-ea"/>
              <a:cs typeface="+mn-cs"/>
            </a:endParaRPr>
          </a:p>
        </p:txBody>
      </p:sp>
      <p:sp>
        <p:nvSpPr>
          <p:cNvPr id="3078" name="页脚占位符 161797"/>
          <p:cNvSpPr>
            <a:spLocks noGrp="1" noChangeArrowheads="1"/>
          </p:cNvSpPr>
          <p:nvPr>
            <p:ph type="ftr" sz="quarter" idx="4"/>
          </p:nvPr>
        </p:nvSpPr>
        <p:spPr bwMode="auto">
          <a:xfrm>
            <a:off x="0"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灯片编号占位符 161798"/>
          <p:cNvSpPr>
            <a:spLocks noGrp="1" noChangeArrowheads="1"/>
          </p:cNvSpPr>
          <p:nvPr>
            <p:ph type="sldNum" sz="quarter" idx="5"/>
          </p:nvPr>
        </p:nvSpPr>
        <p:spPr bwMode="auto">
          <a:xfrm>
            <a:off x="5507038" y="6513513"/>
            <a:ext cx="421481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CDE3F9D-16A5-4F55-9D95-713E10257D4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页脚占位符 6"/>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日期占位符 7"/>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页脚占位符 2"/>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日期占位符 3"/>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页脚占位符 4"/>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日期占位符 5"/>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页脚占位符 3"/>
          <p:cNvSpPr>
            <a:spLocks noGrp="1"/>
          </p:cNvSpPr>
          <p:nvPr>
            <p:ph type="ftr"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日期占位符 4"/>
          <p:cNvSpPr>
            <a:spLocks noGrp="1"/>
          </p:cNvSpPr>
          <p:nvPr>
            <p:ph type="dt"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8338" y="65088"/>
            <a:ext cx="1995487"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1030288" y="65088"/>
            <a:ext cx="5835650" cy="645953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1030288" y="1163638"/>
            <a:ext cx="3903662"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5086350" y="1163638"/>
            <a:ext cx="3905250" cy="53609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30238" y="2505075"/>
            <a:ext cx="386873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2505075"/>
            <a:ext cx="38877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audio" Target="../media/audio1.wav"/><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audio" Target="../media/audio1.wav"/><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矩形 15"/>
          <p:cNvSpPr>
            <a:spLocks noChangeArrowheads="1"/>
          </p:cNvSpPr>
          <p:nvPr/>
        </p:nvSpPr>
        <p:spPr bwMode="auto">
          <a:xfrm>
            <a:off x="3071813" y="0"/>
            <a:ext cx="1417638" cy="6858000"/>
          </a:xfrm>
          <a:prstGeom prst="rect">
            <a:avLst/>
          </a:prstGeom>
          <a:solidFill>
            <a:schemeClr val="accent2">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矩形 16"/>
          <p:cNvSpPr>
            <a:spLocks noChangeArrowheads="1"/>
          </p:cNvSpPr>
          <p:nvPr/>
        </p:nvSpPr>
        <p:spPr bwMode="auto">
          <a:xfrm>
            <a:off x="0" y="0"/>
            <a:ext cx="3152775" cy="6858000"/>
          </a:xfrm>
          <a:prstGeom prst="rect">
            <a:avLst/>
          </a:prstGeom>
          <a:gradFill rotWithShape="1">
            <a:gsLst>
              <a:gs pos="0">
                <a:schemeClr val="accent2"/>
              </a:gs>
              <a:gs pos="100000">
                <a:srgbClr val="4084A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矩形 17"/>
          <p:cNvSpPr>
            <a:spLocks noChangeArrowheads="1"/>
          </p:cNvSpPr>
          <p:nvPr/>
        </p:nvSpPr>
        <p:spPr bwMode="auto">
          <a:xfrm>
            <a:off x="6902450" y="-9525"/>
            <a:ext cx="303213" cy="6856413"/>
          </a:xfrm>
          <a:prstGeom prst="rect">
            <a:avLst/>
          </a:prstGeom>
          <a:solidFill>
            <a:schemeClr val="accent2">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矩形 18"/>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矩形 19"/>
          <p:cNvSpPr>
            <a:spLocks noChangeArrowheads="1"/>
          </p:cNvSpPr>
          <p:nvPr/>
        </p:nvSpPr>
        <p:spPr bwMode="auto">
          <a:xfrm>
            <a:off x="4375150" y="0"/>
            <a:ext cx="1060450" cy="6858000"/>
          </a:xfrm>
          <a:prstGeom prst="rect">
            <a:avLst/>
          </a:prstGeom>
          <a:solidFill>
            <a:schemeClr val="accent2">
              <a:alpha val="64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矩形 20"/>
          <p:cNvSpPr>
            <a:spLocks noChangeArrowheads="1"/>
          </p:cNvSpPr>
          <p:nvPr/>
        </p:nvSpPr>
        <p:spPr bwMode="auto">
          <a:xfrm>
            <a:off x="5359400" y="-15875"/>
            <a:ext cx="728663" cy="6937375"/>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6" name="矩形 21"/>
          <p:cNvSpPr>
            <a:spLocks noChangeArrowheads="1"/>
          </p:cNvSpPr>
          <p:nvPr/>
        </p:nvSpPr>
        <p:spPr bwMode="auto">
          <a:xfrm>
            <a:off x="6018213" y="-17462"/>
            <a:ext cx="547688" cy="6937375"/>
          </a:xfrm>
          <a:prstGeom prst="rect">
            <a:avLst/>
          </a:prstGeom>
          <a:solidFill>
            <a:schemeClr val="accent2">
              <a:alpha val="46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7" name="矩形 22"/>
          <p:cNvSpPr>
            <a:spLocks noChangeArrowheads="1"/>
          </p:cNvSpPr>
          <p:nvPr/>
        </p:nvSpPr>
        <p:spPr bwMode="auto">
          <a:xfrm>
            <a:off x="6505575" y="0"/>
            <a:ext cx="446088" cy="6858000"/>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8" name="矩形 23"/>
          <p:cNvSpPr>
            <a:spLocks noChangeArrowheads="1"/>
          </p:cNvSpPr>
          <p:nvPr/>
        </p:nvSpPr>
        <p:spPr bwMode="auto">
          <a:xfrm>
            <a:off x="7339013" y="52388"/>
            <a:ext cx="136525" cy="6858000"/>
          </a:xfrm>
          <a:prstGeom prst="rect">
            <a:avLst/>
          </a:prstGeom>
          <a:solidFill>
            <a:schemeClr val="accent2">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9" name="矩形 24"/>
          <p:cNvSpPr>
            <a:spLocks noChangeArrowheads="1"/>
          </p:cNvSpPr>
          <p:nvPr/>
        </p:nvSpPr>
        <p:spPr bwMode="auto">
          <a:xfrm>
            <a:off x="8366125" y="20638"/>
            <a:ext cx="344488" cy="6858000"/>
          </a:xfrm>
          <a:prstGeom prst="rect">
            <a:avLst/>
          </a:prstGeom>
          <a:solidFill>
            <a:schemeClr val="accent2">
              <a:alpha val="23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0" name="矩形 25"/>
          <p:cNvSpPr>
            <a:spLocks noChangeArrowheads="1"/>
          </p:cNvSpPr>
          <p:nvPr/>
        </p:nvSpPr>
        <p:spPr bwMode="auto">
          <a:xfrm>
            <a:off x="8664575" y="0"/>
            <a:ext cx="474663" cy="6858000"/>
          </a:xfrm>
          <a:prstGeom prst="rect">
            <a:avLst/>
          </a:prstGeom>
          <a:solidFill>
            <a:schemeClr val="accent2">
              <a:alpha val="28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矩形 28"/>
          <p:cNvSpPr>
            <a:spLocks noChangeArrowheads="1"/>
          </p:cNvSpPr>
          <p:nvPr/>
        </p:nvSpPr>
        <p:spPr bwMode="auto">
          <a:xfrm>
            <a:off x="7953375" y="4763"/>
            <a:ext cx="136525" cy="6858000"/>
          </a:xfrm>
          <a:prstGeom prst="rect">
            <a:avLst/>
          </a:prstGeom>
          <a:solidFill>
            <a:schemeClr val="accent2">
              <a:alpha val="6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4" name="矩形 29"/>
          <p:cNvSpPr>
            <a:spLocks noChangeArrowheads="1"/>
          </p:cNvSpPr>
          <p:nvPr/>
        </p:nvSpPr>
        <p:spPr bwMode="auto">
          <a:xfrm>
            <a:off x="8045450" y="4763"/>
            <a:ext cx="168275" cy="6858000"/>
          </a:xfrm>
          <a:prstGeom prst="rect">
            <a:avLst/>
          </a:prstGeom>
          <a:solidFill>
            <a:schemeClr val="accent2">
              <a:alpha val="1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5" name="矩形 30"/>
          <p:cNvSpPr>
            <a:spLocks noChangeArrowheads="1"/>
          </p:cNvSpPr>
          <p:nvPr/>
        </p:nvSpPr>
        <p:spPr bwMode="auto">
          <a:xfrm>
            <a:off x="8177213" y="-9525"/>
            <a:ext cx="230188" cy="6856413"/>
          </a:xfrm>
          <a:prstGeom prst="rect">
            <a:avLst/>
          </a:prstGeom>
          <a:solidFill>
            <a:schemeClr val="accent2">
              <a:alpha val="1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6"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2067" name="文本占位符 150988"/>
          <p:cNvSpPr>
            <a:spLocks noGrp="1"/>
          </p:cNvSpPr>
          <p:nvPr>
            <p:ph type="body"/>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068" name="页脚占位符 436849"/>
          <p:cNvSpPr>
            <a:spLocks noGrp="1" noChangeArrowheads="1"/>
          </p:cNvSpPr>
          <p:nvPr>
            <p:ph type="ftr" sz="quarter" idx="3"/>
          </p:nvPr>
        </p:nvSpPr>
        <p:spPr bwMode="auto">
          <a:xfrm>
            <a:off x="3552825" y="6534150"/>
            <a:ext cx="28956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9" name="日期占位符 436848"/>
          <p:cNvSpPr>
            <a:spLocks noGrp="1" noChangeArrowheads="1"/>
          </p:cNvSpPr>
          <p:nvPr>
            <p:ph type="dt" sz="quarter" idx="2"/>
          </p:nvPr>
        </p:nvSpPr>
        <p:spPr bwMode="auto">
          <a:xfrm>
            <a:off x="6900863" y="6526213"/>
            <a:ext cx="2133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0" name="灯片编号占位符 436850"/>
          <p:cNvSpPr>
            <a:spLocks noGrp="1" noChangeArrowheads="1"/>
          </p:cNvSpPr>
          <p:nvPr>
            <p:ph type="sldNum" sz="quarter" idx="4"/>
          </p:nvPr>
        </p:nvSpPr>
        <p:spPr bwMode="auto">
          <a:xfrm>
            <a:off x="3011488" y="6527800"/>
            <a:ext cx="3730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9CA0983-BC76-487C-8E2F-28F06B68BCEB}"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sndAc>
      <p:stSnd>
        <p:snd r:embed="rId1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up)">
                                      <p:cBhvr>
                                        <p:cTn id="7" dur="500"/>
                                        <p:tgtEl>
                                          <p:spTgt spid="2051"/>
                                        </p:tgtEl>
                                      </p:cBhvr>
                                    </p:animEffect>
                                  </p:childTnLst>
                                </p:cTn>
                              </p:par>
                              <p:par>
                                <p:cTn id="8" presetID="22" presetClass="entr" presetSubtype="1" fill="hold" nodeType="withEffect">
                                  <p:stCondLst>
                                    <p:cond delay="200"/>
                                  </p:stCondLst>
                                  <p:childTnLst>
                                    <p:set>
                                      <p:cBhvr>
                                        <p:cTn id="9" dur="1" fill="hold">
                                          <p:stCondLst>
                                            <p:cond delay="0"/>
                                          </p:stCondLst>
                                        </p:cTn>
                                        <p:tgtEl>
                                          <p:spTgt spid="2050"/>
                                        </p:tgtEl>
                                        <p:attrNameLst>
                                          <p:attrName>style.visibility</p:attrName>
                                        </p:attrNameLst>
                                      </p:cBhvr>
                                      <p:to>
                                        <p:strVal val="visible"/>
                                      </p:to>
                                    </p:set>
                                    <p:animEffect transition="in" filter="wipe(up)">
                                      <p:cBhvr>
                                        <p:cTn id="10" dur="500"/>
                                        <p:tgtEl>
                                          <p:spTgt spid="2050"/>
                                        </p:tgtEl>
                                      </p:cBhvr>
                                    </p:animEffect>
                                  </p:childTnLst>
                                </p:cTn>
                              </p:par>
                              <p:par>
                                <p:cTn id="11" presetID="22" presetClass="entr" presetSubtype="1" fill="hold" nodeType="withEffect">
                                  <p:stCondLst>
                                    <p:cond delay="500"/>
                                  </p:stCondLst>
                                  <p:childTnLst>
                                    <p:set>
                                      <p:cBhvr>
                                        <p:cTn id="12" dur="1" fill="hold">
                                          <p:stCondLst>
                                            <p:cond delay="0"/>
                                          </p:stCondLst>
                                        </p:cTn>
                                        <p:tgtEl>
                                          <p:spTgt spid="2054"/>
                                        </p:tgtEl>
                                        <p:attrNameLst>
                                          <p:attrName>style.visibility</p:attrName>
                                        </p:attrNameLst>
                                      </p:cBhvr>
                                      <p:to>
                                        <p:strVal val="visible"/>
                                      </p:to>
                                    </p:set>
                                    <p:animEffect transition="in" filter="wipe(up)">
                                      <p:cBhvr>
                                        <p:cTn id="13" dur="500"/>
                                        <p:tgtEl>
                                          <p:spTgt spid="2054"/>
                                        </p:tgtEl>
                                      </p:cBhvr>
                                    </p:animEffect>
                                  </p:childTnLst>
                                </p:cTn>
                              </p:par>
                              <p:par>
                                <p:cTn id="14" presetID="22" presetClass="entr" presetSubtype="1" fill="hold" nodeType="withEffect">
                                  <p:stCondLst>
                                    <p:cond delay="800"/>
                                  </p:stCondLst>
                                  <p:childTnLst>
                                    <p:set>
                                      <p:cBhvr>
                                        <p:cTn id="15" dur="1" fill="hold">
                                          <p:stCondLst>
                                            <p:cond delay="0"/>
                                          </p:stCondLst>
                                        </p:cTn>
                                        <p:tgtEl>
                                          <p:spTgt spid="2055"/>
                                        </p:tgtEl>
                                        <p:attrNameLst>
                                          <p:attrName>style.visibility</p:attrName>
                                        </p:attrNameLst>
                                      </p:cBhvr>
                                      <p:to>
                                        <p:strVal val="visible"/>
                                      </p:to>
                                    </p:set>
                                    <p:animEffect transition="in" filter="wipe(up)">
                                      <p:cBhvr>
                                        <p:cTn id="16" dur="500"/>
                                        <p:tgtEl>
                                          <p:spTgt spid="2055"/>
                                        </p:tgtEl>
                                      </p:cBhvr>
                                    </p:animEffect>
                                  </p:childTnLst>
                                </p:cTn>
                              </p:par>
                              <p:par>
                                <p:cTn id="17" presetID="47" presetClass="entr" presetSubtype="0" fill="hold" nodeType="withEffect">
                                  <p:stCondLst>
                                    <p:cond delay="11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
                                        <p:tgtEl>
                                          <p:spTgt spid="2056"/>
                                        </p:tgtEl>
                                      </p:cBhvr>
                                    </p:animEffect>
                                    <p:anim calcmode="lin" valueType="num">
                                      <p:cBhvr>
                                        <p:cTn id="20" dur="500" fill="hold"/>
                                        <p:tgtEl>
                                          <p:spTgt spid="2056"/>
                                        </p:tgtEl>
                                        <p:attrNameLst>
                                          <p:attrName>ppt_x</p:attrName>
                                        </p:attrNameLst>
                                      </p:cBhvr>
                                      <p:tavLst>
                                        <p:tav tm="0">
                                          <p:val>
                                            <p:strVal val="#ppt_x"/>
                                          </p:val>
                                        </p:tav>
                                        <p:tav tm="100000">
                                          <p:val>
                                            <p:strVal val="#ppt_x"/>
                                          </p:val>
                                        </p:tav>
                                      </p:tavLst>
                                    </p:anim>
                                    <p:anim calcmode="lin" valueType="num">
                                      <p:cBhvr>
                                        <p:cTn id="21" dur="500" fill="hold"/>
                                        <p:tgtEl>
                                          <p:spTgt spid="205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057"/>
                                        </p:tgtEl>
                                        <p:attrNameLst>
                                          <p:attrName>style.visibility</p:attrName>
                                        </p:attrNameLst>
                                      </p:cBhvr>
                                      <p:to>
                                        <p:strVal val="visible"/>
                                      </p:to>
                                    </p:set>
                                    <p:animEffect transition="in" filter="fade">
                                      <p:cBhvr>
                                        <p:cTn id="24" dur="500"/>
                                        <p:tgtEl>
                                          <p:spTgt spid="2057"/>
                                        </p:tgtEl>
                                      </p:cBhvr>
                                    </p:animEffect>
                                    <p:anim calcmode="lin" valueType="num">
                                      <p:cBhvr>
                                        <p:cTn id="25" dur="500" fill="hold"/>
                                        <p:tgtEl>
                                          <p:spTgt spid="2057"/>
                                        </p:tgtEl>
                                        <p:attrNameLst>
                                          <p:attrName>ppt_x</p:attrName>
                                        </p:attrNameLst>
                                      </p:cBhvr>
                                      <p:tavLst>
                                        <p:tav tm="0">
                                          <p:val>
                                            <p:strVal val="#ppt_x"/>
                                          </p:val>
                                        </p:tav>
                                        <p:tav tm="100000">
                                          <p:val>
                                            <p:strVal val="#ppt_x"/>
                                          </p:val>
                                        </p:tav>
                                      </p:tavLst>
                                    </p:anim>
                                    <p:anim calcmode="lin" valueType="num">
                                      <p:cBhvr>
                                        <p:cTn id="26" dur="500" fill="hold"/>
                                        <p:tgtEl>
                                          <p:spTgt spid="205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500"/>
                                        <p:tgtEl>
                                          <p:spTgt spid="2052"/>
                                        </p:tgtEl>
                                      </p:cBhvr>
                                    </p:animEffect>
                                    <p:anim calcmode="lin" valueType="num">
                                      <p:cBhvr>
                                        <p:cTn id="30" dur="500" fill="hold"/>
                                        <p:tgtEl>
                                          <p:spTgt spid="2052"/>
                                        </p:tgtEl>
                                        <p:attrNameLst>
                                          <p:attrName>ppt_x</p:attrName>
                                        </p:attrNameLst>
                                      </p:cBhvr>
                                      <p:tavLst>
                                        <p:tav tm="0">
                                          <p:val>
                                            <p:strVal val="#ppt_x"/>
                                          </p:val>
                                        </p:tav>
                                        <p:tav tm="100000">
                                          <p:val>
                                            <p:strVal val="#ppt_x"/>
                                          </p:val>
                                        </p:tav>
                                      </p:tavLst>
                                    </p:anim>
                                    <p:anim calcmode="lin" valueType="num">
                                      <p:cBhvr>
                                        <p:cTn id="31" dur="500" fill="hold"/>
                                        <p:tgtEl>
                                          <p:spTgt spid="205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053"/>
                                        </p:tgtEl>
                                        <p:attrNameLst>
                                          <p:attrName>style.visibility</p:attrName>
                                        </p:attrNameLst>
                                      </p:cBhvr>
                                      <p:to>
                                        <p:strVal val="visible"/>
                                      </p:to>
                                    </p:set>
                                    <p:animEffect transition="in" filter="fade">
                                      <p:cBhvr>
                                        <p:cTn id="34" dur="500"/>
                                        <p:tgtEl>
                                          <p:spTgt spid="2053"/>
                                        </p:tgtEl>
                                      </p:cBhvr>
                                    </p:animEffect>
                                    <p:anim calcmode="lin" valueType="num">
                                      <p:cBhvr>
                                        <p:cTn id="35" dur="500" fill="hold"/>
                                        <p:tgtEl>
                                          <p:spTgt spid="2053"/>
                                        </p:tgtEl>
                                        <p:attrNameLst>
                                          <p:attrName>ppt_x</p:attrName>
                                        </p:attrNameLst>
                                      </p:cBhvr>
                                      <p:tavLst>
                                        <p:tav tm="0">
                                          <p:val>
                                            <p:strVal val="#ppt_x"/>
                                          </p:val>
                                        </p:tav>
                                        <p:tav tm="100000">
                                          <p:val>
                                            <p:strVal val="#ppt_x"/>
                                          </p:val>
                                        </p:tav>
                                      </p:tavLst>
                                    </p:anim>
                                    <p:anim calcmode="lin" valueType="num">
                                      <p:cBhvr>
                                        <p:cTn id="36" dur="500" fill="hold"/>
                                        <p:tgtEl>
                                          <p:spTgt spid="205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058"/>
                                        </p:tgtEl>
                                        <p:attrNameLst>
                                          <p:attrName>style.visibility</p:attrName>
                                        </p:attrNameLst>
                                      </p:cBhvr>
                                      <p:to>
                                        <p:strVal val="visible"/>
                                      </p:to>
                                    </p:set>
                                    <p:animEffect transition="in" filter="fade">
                                      <p:cBhvr>
                                        <p:cTn id="39" dur="500"/>
                                        <p:tgtEl>
                                          <p:spTgt spid="2058"/>
                                        </p:tgtEl>
                                      </p:cBhvr>
                                    </p:animEffect>
                                    <p:anim calcmode="lin" valueType="num">
                                      <p:cBhvr>
                                        <p:cTn id="40" dur="500" fill="hold"/>
                                        <p:tgtEl>
                                          <p:spTgt spid="2058"/>
                                        </p:tgtEl>
                                        <p:attrNameLst>
                                          <p:attrName>ppt_x</p:attrName>
                                        </p:attrNameLst>
                                      </p:cBhvr>
                                      <p:tavLst>
                                        <p:tav tm="0">
                                          <p:val>
                                            <p:strVal val="#ppt_x"/>
                                          </p:val>
                                        </p:tav>
                                        <p:tav tm="100000">
                                          <p:val>
                                            <p:strVal val="#ppt_x"/>
                                          </p:val>
                                        </p:tav>
                                      </p:tavLst>
                                    </p:anim>
                                    <p:anim calcmode="lin" valueType="num">
                                      <p:cBhvr>
                                        <p:cTn id="41" dur="500" fill="hold"/>
                                        <p:tgtEl>
                                          <p:spTgt spid="2058"/>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2064"/>
                                        </p:tgtEl>
                                        <p:attrNameLst>
                                          <p:attrName>style.visibility</p:attrName>
                                        </p:attrNameLst>
                                      </p:cBhvr>
                                      <p:to>
                                        <p:strVal val="visible"/>
                                      </p:to>
                                    </p:set>
                                    <p:animEffect transition="in" filter="fade">
                                      <p:cBhvr>
                                        <p:cTn id="44" dur="500"/>
                                        <p:tgtEl>
                                          <p:spTgt spid="2064"/>
                                        </p:tgtEl>
                                      </p:cBhvr>
                                    </p:animEffect>
                                    <p:anim calcmode="lin" valueType="num">
                                      <p:cBhvr>
                                        <p:cTn id="45" dur="500" fill="hold"/>
                                        <p:tgtEl>
                                          <p:spTgt spid="2064"/>
                                        </p:tgtEl>
                                        <p:attrNameLst>
                                          <p:attrName>ppt_x</p:attrName>
                                        </p:attrNameLst>
                                      </p:cBhvr>
                                      <p:tavLst>
                                        <p:tav tm="0">
                                          <p:val>
                                            <p:strVal val="#ppt_x"/>
                                          </p:val>
                                        </p:tav>
                                        <p:tav tm="100000">
                                          <p:val>
                                            <p:strVal val="#ppt_x"/>
                                          </p:val>
                                        </p:tav>
                                      </p:tavLst>
                                    </p:anim>
                                    <p:anim calcmode="lin" valueType="num">
                                      <p:cBhvr>
                                        <p:cTn id="46" dur="500" fill="hold"/>
                                        <p:tgtEl>
                                          <p:spTgt spid="206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063"/>
                                        </p:tgtEl>
                                        <p:attrNameLst>
                                          <p:attrName>style.visibility</p:attrName>
                                        </p:attrNameLst>
                                      </p:cBhvr>
                                      <p:to>
                                        <p:strVal val="visible"/>
                                      </p:to>
                                    </p:set>
                                    <p:animEffect transition="in" filter="fade">
                                      <p:cBhvr>
                                        <p:cTn id="49" dur="500"/>
                                        <p:tgtEl>
                                          <p:spTgt spid="2063"/>
                                        </p:tgtEl>
                                      </p:cBhvr>
                                    </p:animEffect>
                                    <p:anim calcmode="lin" valueType="num">
                                      <p:cBhvr>
                                        <p:cTn id="50" dur="500" fill="hold"/>
                                        <p:tgtEl>
                                          <p:spTgt spid="2063"/>
                                        </p:tgtEl>
                                        <p:attrNameLst>
                                          <p:attrName>ppt_x</p:attrName>
                                        </p:attrNameLst>
                                      </p:cBhvr>
                                      <p:tavLst>
                                        <p:tav tm="0">
                                          <p:val>
                                            <p:strVal val="#ppt_x"/>
                                          </p:val>
                                        </p:tav>
                                        <p:tav tm="100000">
                                          <p:val>
                                            <p:strVal val="#ppt_x"/>
                                          </p:val>
                                        </p:tav>
                                      </p:tavLst>
                                    </p:anim>
                                    <p:anim calcmode="lin" valueType="num">
                                      <p:cBhvr>
                                        <p:cTn id="51" dur="500" fill="hold"/>
                                        <p:tgtEl>
                                          <p:spTgt spid="206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2065"/>
                                        </p:tgtEl>
                                        <p:attrNameLst>
                                          <p:attrName>style.visibility</p:attrName>
                                        </p:attrNameLst>
                                      </p:cBhvr>
                                      <p:to>
                                        <p:strVal val="visible"/>
                                      </p:to>
                                    </p:set>
                                    <p:animEffect transition="in" filter="fade">
                                      <p:cBhvr>
                                        <p:cTn id="54" dur="500"/>
                                        <p:tgtEl>
                                          <p:spTgt spid="2065"/>
                                        </p:tgtEl>
                                      </p:cBhvr>
                                    </p:animEffect>
                                    <p:anim calcmode="lin" valueType="num">
                                      <p:cBhvr>
                                        <p:cTn id="55" dur="500" fill="hold"/>
                                        <p:tgtEl>
                                          <p:spTgt spid="2065"/>
                                        </p:tgtEl>
                                        <p:attrNameLst>
                                          <p:attrName>ppt_x</p:attrName>
                                        </p:attrNameLst>
                                      </p:cBhvr>
                                      <p:tavLst>
                                        <p:tav tm="0">
                                          <p:val>
                                            <p:strVal val="#ppt_x"/>
                                          </p:val>
                                        </p:tav>
                                        <p:tav tm="100000">
                                          <p:val>
                                            <p:strVal val="#ppt_x"/>
                                          </p:val>
                                        </p:tav>
                                      </p:tavLst>
                                    </p:anim>
                                    <p:anim calcmode="lin" valueType="num">
                                      <p:cBhvr>
                                        <p:cTn id="56" dur="500" fill="hold"/>
                                        <p:tgtEl>
                                          <p:spTgt spid="2065"/>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059"/>
                                        </p:tgtEl>
                                        <p:attrNameLst>
                                          <p:attrName>style.visibility</p:attrName>
                                        </p:attrNameLst>
                                      </p:cBhvr>
                                      <p:to>
                                        <p:strVal val="visible"/>
                                      </p:to>
                                    </p:set>
                                    <p:animEffect transition="in" filter="fade">
                                      <p:cBhvr>
                                        <p:cTn id="59" dur="500"/>
                                        <p:tgtEl>
                                          <p:spTgt spid="2059"/>
                                        </p:tgtEl>
                                      </p:cBhvr>
                                    </p:animEffect>
                                    <p:anim calcmode="lin" valueType="num">
                                      <p:cBhvr>
                                        <p:cTn id="60" dur="500" fill="hold"/>
                                        <p:tgtEl>
                                          <p:spTgt spid="2059"/>
                                        </p:tgtEl>
                                        <p:attrNameLst>
                                          <p:attrName>ppt_x</p:attrName>
                                        </p:attrNameLst>
                                      </p:cBhvr>
                                      <p:tavLst>
                                        <p:tav tm="0">
                                          <p:val>
                                            <p:strVal val="#ppt_x"/>
                                          </p:val>
                                        </p:tav>
                                        <p:tav tm="100000">
                                          <p:val>
                                            <p:strVal val="#ppt_x"/>
                                          </p:val>
                                        </p:tav>
                                      </p:tavLst>
                                    </p:anim>
                                    <p:anim calcmode="lin" valueType="num">
                                      <p:cBhvr>
                                        <p:cTn id="61" dur="500" fill="hold"/>
                                        <p:tgtEl>
                                          <p:spTgt spid="205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060"/>
                                        </p:tgtEl>
                                        <p:attrNameLst>
                                          <p:attrName>style.visibility</p:attrName>
                                        </p:attrNameLst>
                                      </p:cBhvr>
                                      <p:to>
                                        <p:strVal val="visible"/>
                                      </p:to>
                                    </p:set>
                                    <p:animEffect transition="in" filter="fade">
                                      <p:cBhvr>
                                        <p:cTn id="64" dur="500"/>
                                        <p:tgtEl>
                                          <p:spTgt spid="2060"/>
                                        </p:tgtEl>
                                      </p:cBhvr>
                                    </p:animEffect>
                                    <p:anim calcmode="lin" valueType="num">
                                      <p:cBhvr>
                                        <p:cTn id="65" dur="500" fill="hold"/>
                                        <p:tgtEl>
                                          <p:spTgt spid="2060"/>
                                        </p:tgtEl>
                                        <p:attrNameLst>
                                          <p:attrName>ppt_x</p:attrName>
                                        </p:attrNameLst>
                                      </p:cBhvr>
                                      <p:tavLst>
                                        <p:tav tm="0">
                                          <p:val>
                                            <p:strVal val="#ppt_x"/>
                                          </p:val>
                                        </p:tav>
                                        <p:tav tm="100000">
                                          <p:val>
                                            <p:strVal val="#ppt_x"/>
                                          </p:val>
                                        </p:tav>
                                      </p:tavLst>
                                    </p:anim>
                                    <p:anim calcmode="lin" valueType="num">
                                      <p:cBhvr>
                                        <p:cTn id="66" dur="500" fill="hold"/>
                                        <p:tgtEl>
                                          <p:spTgt spid="2060"/>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2051"/>
                                        </p:tgtEl>
                                      </p:cBhvr>
                                      <p:by x="150000" y="150000"/>
                                    </p:animScale>
                                  </p:childTnLst>
                                </p:cTn>
                              </p:par>
                              <p:par>
                                <p:cTn id="70" presetID="6" presetClass="emph" presetSubtype="0" fill="hold" nodeType="withEffect">
                                  <p:stCondLst>
                                    <p:cond delay="200"/>
                                  </p:stCondLst>
                                  <p:childTnLst>
                                    <p:animScale>
                                      <p:cBhvr>
                                        <p:cTn id="71" dur="500" fill="hold"/>
                                        <p:tgtEl>
                                          <p:spTgt spid="2054"/>
                                        </p:tgtEl>
                                      </p:cBhvr>
                                      <p:by x="150000" y="150000"/>
                                    </p:animScale>
                                  </p:childTnLst>
                                </p:cTn>
                              </p:par>
                              <p:par>
                                <p:cTn id="72" presetID="6" presetClass="emph" presetSubtype="0" fill="hold" nodeType="withEffect">
                                  <p:stCondLst>
                                    <p:cond delay="400"/>
                                  </p:stCondLst>
                                  <p:childTnLst>
                                    <p:animScale>
                                      <p:cBhvr>
                                        <p:cTn id="73" dur="500" fill="hold"/>
                                        <p:tgtEl>
                                          <p:spTgt spid="2055"/>
                                        </p:tgtEl>
                                      </p:cBhvr>
                                      <p:by x="150000" y="150000"/>
                                    </p:animScale>
                                  </p:childTnLst>
                                </p:cTn>
                              </p:par>
                              <p:par>
                                <p:cTn id="74" presetID="6" presetClass="emph" presetSubtype="0" fill="hold" nodeType="withEffect">
                                  <p:stCondLst>
                                    <p:cond delay="800"/>
                                  </p:stCondLst>
                                  <p:childTnLst>
                                    <p:animScale>
                                      <p:cBhvr>
                                        <p:cTn id="75" dur="500" fill="hold"/>
                                        <p:tgtEl>
                                          <p:spTgt spid="2056"/>
                                        </p:tgtEl>
                                      </p:cBhvr>
                                      <p:by x="150000" y="150000"/>
                                    </p:animScale>
                                  </p:childTnLst>
                                </p:cTn>
                              </p:par>
                              <p:par>
                                <p:cTn id="76" presetID="6" presetClass="emph" presetSubtype="0" fill="hold" nodeType="withEffect">
                                  <p:stCondLst>
                                    <p:cond delay="1100"/>
                                  </p:stCondLst>
                                  <p:childTnLst>
                                    <p:animScale>
                                      <p:cBhvr>
                                        <p:cTn id="77" dur="500" fill="hold"/>
                                        <p:tgtEl>
                                          <p:spTgt spid="2057"/>
                                        </p:tgtEl>
                                      </p:cBhvr>
                                      <p:by x="150000" y="150000"/>
                                    </p:animScale>
                                  </p:childTnLst>
                                </p:cTn>
                              </p:par>
                              <p:par>
                                <p:cTn id="78" presetID="6" presetClass="emph" presetSubtype="0" fill="hold" nodeType="withEffect">
                                  <p:stCondLst>
                                    <p:cond delay="1400"/>
                                  </p:stCondLst>
                                  <p:childTnLst>
                                    <p:animScale>
                                      <p:cBhvr>
                                        <p:cTn id="79" dur="500" fill="hold"/>
                                        <p:tgtEl>
                                          <p:spTgt spid="2052"/>
                                        </p:tgtEl>
                                      </p:cBhvr>
                                      <p:by x="150000" y="150000"/>
                                    </p:animScale>
                                  </p:childTnLst>
                                </p:cTn>
                              </p:par>
                              <p:par>
                                <p:cTn id="80" presetID="6" presetClass="emph" presetSubtype="0" fill="hold" nodeType="withEffect">
                                  <p:stCondLst>
                                    <p:cond delay="1700"/>
                                  </p:stCondLst>
                                  <p:childTnLst>
                                    <p:animScale>
                                      <p:cBhvr>
                                        <p:cTn id="81" dur="500" fill="hold"/>
                                        <p:tgtEl>
                                          <p:spTgt spid="2053"/>
                                        </p:tgtEl>
                                      </p:cBhvr>
                                      <p:by x="150000" y="150000"/>
                                    </p:animScale>
                                  </p:childTnLst>
                                </p:cTn>
                              </p:par>
                              <p:par>
                                <p:cTn id="82" presetID="6" presetClass="emph" presetSubtype="0" fill="hold" nodeType="withEffect">
                                  <p:stCondLst>
                                    <p:cond delay="2000"/>
                                  </p:stCondLst>
                                  <p:childTnLst>
                                    <p:animScale>
                                      <p:cBhvr>
                                        <p:cTn id="83" dur="500" fill="hold"/>
                                        <p:tgtEl>
                                          <p:spTgt spid="2058"/>
                                        </p:tgtEl>
                                      </p:cBhvr>
                                      <p:by x="150000" y="150000"/>
                                    </p:animScale>
                                  </p:childTnLst>
                                </p:cTn>
                              </p:par>
                              <p:par>
                                <p:cTn id="84" presetID="6" presetClass="emph" presetSubtype="0" fill="hold" nodeType="withEffect">
                                  <p:stCondLst>
                                    <p:cond delay="2200"/>
                                  </p:stCondLst>
                                  <p:childTnLst>
                                    <p:animScale>
                                      <p:cBhvr>
                                        <p:cTn id="85" dur="500" fill="hold"/>
                                        <p:tgtEl>
                                          <p:spTgt spid="2059"/>
                                        </p:tgtEl>
                                      </p:cBhvr>
                                      <p:by x="150000" y="150000"/>
                                    </p:animScale>
                                  </p:childTnLst>
                                </p:cTn>
                              </p:par>
                              <p:par>
                                <p:cTn id="86" presetID="6" presetClass="emph" presetSubtype="0" fill="hold" nodeType="withEffect">
                                  <p:stCondLst>
                                    <p:cond delay="2300"/>
                                  </p:stCondLst>
                                  <p:childTnLst>
                                    <p:animScale>
                                      <p:cBhvr>
                                        <p:cTn id="87" dur="500" fill="hold"/>
                                        <p:tgtEl>
                                          <p:spTgt spid="2060"/>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2050"/>
                                        </p:tgtEl>
                                      </p:cBhvr>
                                      <p:by x="150000" y="150000"/>
                                    </p:animScale>
                                  </p:childTnLst>
                                </p:cTn>
                              </p:par>
                              <p:par>
                                <p:cTn id="91" presetID="6" presetClass="emph" presetSubtype="0" fill="hold" nodeType="withEffect">
                                  <p:stCondLst>
                                    <p:cond delay="400"/>
                                  </p:stCondLst>
                                  <p:childTnLst>
                                    <p:animScale>
                                      <p:cBhvr>
                                        <p:cTn id="92" dur="500" fill="hold"/>
                                        <p:tgtEl>
                                          <p:spTgt spid="2063"/>
                                        </p:tgtEl>
                                      </p:cBhvr>
                                      <p:by x="150000" y="150000"/>
                                    </p:animScale>
                                  </p:childTnLst>
                                </p:cTn>
                              </p:par>
                              <p:par>
                                <p:cTn id="93" presetID="6" presetClass="emph" presetSubtype="0" fill="hold" nodeType="withEffect">
                                  <p:stCondLst>
                                    <p:cond delay="800"/>
                                  </p:stCondLst>
                                  <p:childTnLst>
                                    <p:animScale>
                                      <p:cBhvr>
                                        <p:cTn id="94" dur="500" fill="hold"/>
                                        <p:tgtEl>
                                          <p:spTgt spid="2064"/>
                                        </p:tgtEl>
                                      </p:cBhvr>
                                      <p:by x="150000" y="150000"/>
                                    </p:animScale>
                                  </p:childTnLst>
                                </p:cTn>
                              </p:par>
                              <p:par>
                                <p:cTn id="95" presetID="6" presetClass="emph" presetSubtype="0" fill="hold" nodeType="withEffect">
                                  <p:stCondLst>
                                    <p:cond delay="1100"/>
                                  </p:stCondLst>
                                  <p:childTnLst>
                                    <p:animScale>
                                      <p:cBhvr>
                                        <p:cTn id="96" dur="500" fill="hold"/>
                                        <p:tgtEl>
                                          <p:spTgt spid="206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027"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矩形 151002"/>
          <p:cNvSpPr>
            <a:spLocks noChangeArrowheads="1"/>
          </p:cNvSpPr>
          <p:nvPr/>
        </p:nvSpPr>
        <p:spPr bwMode="auto">
          <a:xfrm>
            <a:off x="-11112" y="0"/>
            <a:ext cx="328613" cy="6858000"/>
          </a:xfrm>
          <a:prstGeom prst="rect">
            <a:avLst/>
          </a:prstGeom>
          <a:gradFill rotWithShape="1">
            <a:gsLst>
              <a:gs pos="0">
                <a:srgbClr val="152C3A"/>
              </a:gs>
              <a:gs pos="100000">
                <a:schemeClr val="accent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矩形 151004"/>
          <p:cNvSpPr>
            <a:spLocks noChangeArrowheads="1"/>
          </p:cNvSpPr>
          <p:nvPr/>
        </p:nvSpPr>
        <p:spPr bwMode="auto">
          <a:xfrm>
            <a:off x="749300" y="-12700"/>
            <a:ext cx="71438" cy="6870700"/>
          </a:xfrm>
          <a:prstGeom prst="rect">
            <a:avLst/>
          </a:prstGeom>
          <a:solidFill>
            <a:schemeClr val="accent2">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矩形 151006"/>
          <p:cNvSpPr>
            <a:spLocks noChangeArrowheads="1"/>
          </p:cNvSpPr>
          <p:nvPr/>
        </p:nvSpPr>
        <p:spPr bwMode="auto">
          <a:xfrm>
            <a:off x="508000" y="0"/>
            <a:ext cx="168275" cy="6865938"/>
          </a:xfrm>
          <a:prstGeom prst="rect">
            <a:avLst/>
          </a:prstGeom>
          <a:solidFill>
            <a:schemeClr val="accent2">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矩形 151008"/>
          <p:cNvSpPr>
            <a:spLocks noChangeArrowheads="1"/>
          </p:cNvSpPr>
          <p:nvPr/>
        </p:nvSpPr>
        <p:spPr bwMode="auto">
          <a:xfrm>
            <a:off x="661988" y="0"/>
            <a:ext cx="114300" cy="6872288"/>
          </a:xfrm>
          <a:prstGeom prst="rect">
            <a:avLst/>
          </a:prstGeom>
          <a:solidFill>
            <a:schemeClr val="accent2">
              <a:alpha val="37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4" name="日期占位符 150989"/>
          <p:cNvSpPr>
            <a:spLocks noGrp="1" noChangeArrowheads="1"/>
          </p:cNvSpPr>
          <p:nvPr>
            <p:ph type="dt" sz="half" idx="2"/>
          </p:nvPr>
        </p:nvSpPr>
        <p:spPr bwMode="auto">
          <a:xfrm>
            <a:off x="1077913" y="6616700"/>
            <a:ext cx="2133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页脚占位符 150990"/>
          <p:cNvSpPr>
            <a:spLocks noGrp="1" noChangeArrowheads="1"/>
          </p:cNvSpPr>
          <p:nvPr>
            <p:ph type="ftr" sz="quarter" idx="3"/>
          </p:nvPr>
        </p:nvSpPr>
        <p:spPr bwMode="auto">
          <a:xfrm>
            <a:off x="5838825" y="6616700"/>
            <a:ext cx="28956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200" b="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灯片编号占位符 150991"/>
          <p:cNvSpPr>
            <a:spLocks noGrp="1" noChangeArrowheads="1"/>
          </p:cNvSpPr>
          <p:nvPr>
            <p:ph type="sldNum" sz="quarter" idx="4"/>
          </p:nvPr>
        </p:nvSpPr>
        <p:spPr bwMode="auto">
          <a:xfrm>
            <a:off x="4187825" y="6616700"/>
            <a:ext cx="66198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b="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B9D6D30-1440-4B55-8C67-B1EE367D9642}"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2" cstate="print"/>
            <a:srcRect/>
            <a:stretch>
              <a:fillRect/>
            </a:stretch>
          </a:blipFill>
          <a:ln w="28575"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3" cstate="print"/>
            <a:srcRect/>
            <a:stretch>
              <a:fillRect/>
            </a:stretch>
          </a:blipFill>
          <a:ln w="5715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4" cstate="print"/>
            <a:srcRect/>
            <a:stretch>
              <a:fillRect/>
            </a:stretch>
          </a:blipFill>
          <a:ln w="38100" cmpd="sng">
            <a:solidFill>
              <a:srgbClr val="F8F8F8">
                <a:alpha val="70000"/>
              </a:srgbClr>
            </a:solidFill>
            <a:round/>
          </a:ln>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sndAc>
      <p:stSnd>
        <p:snd r:embed="rId15"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arn(inVertical)">
                                      <p:cBhvr>
                                        <p:cTn id="7" dur="1000"/>
                                        <p:tgtEl>
                                          <p:spTgt spid="1032"/>
                                        </p:tgtEl>
                                      </p:cBhvr>
                                    </p:animEffect>
                                  </p:childTnLst>
                                </p:cTn>
                              </p:par>
                              <p:par>
                                <p:cTn id="8" presetID="22" presetClass="entr" presetSubtype="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wipe(up)">
                                      <p:cBhvr>
                                        <p:cTn id="10" dur="500"/>
                                        <p:tgtEl>
                                          <p:spTgt spid="1028"/>
                                        </p:tgtEl>
                                      </p:cBhvr>
                                    </p:animEffect>
                                  </p:childTnLst>
                                </p:cTn>
                              </p:par>
                              <p:par>
                                <p:cTn id="11" presetID="22" presetClass="entr" presetSubtype="1" fill="hold" nodeType="withEffect">
                                  <p:stCondLst>
                                    <p:cond delay="200"/>
                                  </p:stCondLst>
                                  <p:childTnLst>
                                    <p:set>
                                      <p:cBhvr>
                                        <p:cTn id="12" dur="1" fill="hold">
                                          <p:stCondLst>
                                            <p:cond delay="0"/>
                                          </p:stCondLst>
                                        </p:cTn>
                                        <p:tgtEl>
                                          <p:spTgt spid="1027"/>
                                        </p:tgtEl>
                                        <p:attrNameLst>
                                          <p:attrName>style.visibility</p:attrName>
                                        </p:attrNameLst>
                                      </p:cBhvr>
                                      <p:to>
                                        <p:strVal val="visible"/>
                                      </p:to>
                                    </p:set>
                                    <p:animEffect transition="in" filter="wipe(up)">
                                      <p:cBhvr>
                                        <p:cTn id="13" dur="500"/>
                                        <p:tgtEl>
                                          <p:spTgt spid="1027"/>
                                        </p:tgtEl>
                                      </p:cBhvr>
                                    </p:animEffect>
                                  </p:childTnLst>
                                </p:cTn>
                              </p:par>
                              <p:par>
                                <p:cTn id="14" presetID="22" presetClass="entr" presetSubtype="1" fill="hold" nodeType="withEffect">
                                  <p:stCondLst>
                                    <p:cond delay="800"/>
                                  </p:stCondLst>
                                  <p:childTnLst>
                                    <p:set>
                                      <p:cBhvr>
                                        <p:cTn id="15" dur="1" fill="hold">
                                          <p:stCondLst>
                                            <p:cond delay="0"/>
                                          </p:stCondLst>
                                        </p:cTn>
                                        <p:tgtEl>
                                          <p:spTgt spid="1030"/>
                                        </p:tgtEl>
                                        <p:attrNameLst>
                                          <p:attrName>style.visibility</p:attrName>
                                        </p:attrNameLst>
                                      </p:cBhvr>
                                      <p:to>
                                        <p:strVal val="visible"/>
                                      </p:to>
                                    </p:set>
                                    <p:animEffect transition="in" filter="wipe(up)">
                                      <p:cBhvr>
                                        <p:cTn id="16" dur="500"/>
                                        <p:tgtEl>
                                          <p:spTgt spid="1030"/>
                                        </p:tgtEl>
                                      </p:cBhvr>
                                    </p:animEffect>
                                  </p:childTnLst>
                                </p:cTn>
                              </p:par>
                              <p:par>
                                <p:cTn id="17" presetID="47" presetClass="entr" presetSubtype="0" fill="hold" nodeType="withEffect">
                                  <p:stCondLst>
                                    <p:cond delay="1500"/>
                                  </p:stCondLst>
                                  <p:childTnLst>
                                    <p:set>
                                      <p:cBhvr>
                                        <p:cTn id="18" dur="1" fill="hold">
                                          <p:stCondLst>
                                            <p:cond delay="0"/>
                                          </p:stCondLst>
                                        </p:cTn>
                                        <p:tgtEl>
                                          <p:spTgt spid="1031"/>
                                        </p:tgtEl>
                                        <p:attrNameLst>
                                          <p:attrName>style.visibility</p:attrName>
                                        </p:attrNameLst>
                                      </p:cBhvr>
                                      <p:to>
                                        <p:strVal val="visible"/>
                                      </p:to>
                                    </p:set>
                                    <p:animEffect transition="in" filter="fade">
                                      <p:cBhvr>
                                        <p:cTn id="19" dur="500"/>
                                        <p:tgtEl>
                                          <p:spTgt spid="1031"/>
                                        </p:tgtEl>
                                      </p:cBhvr>
                                    </p:animEffect>
                                    <p:anim calcmode="lin" valueType="num">
                                      <p:cBhvr>
                                        <p:cTn id="20" dur="500" fill="hold"/>
                                        <p:tgtEl>
                                          <p:spTgt spid="1031"/>
                                        </p:tgtEl>
                                        <p:attrNameLst>
                                          <p:attrName>ppt_x</p:attrName>
                                        </p:attrNameLst>
                                      </p:cBhvr>
                                      <p:tavLst>
                                        <p:tav tm="0">
                                          <p:val>
                                            <p:strVal val="#ppt_x"/>
                                          </p:val>
                                        </p:tav>
                                        <p:tav tm="100000">
                                          <p:val>
                                            <p:strVal val="#ppt_x"/>
                                          </p:val>
                                        </p:tav>
                                      </p:tavLst>
                                    </p:anim>
                                    <p:anim calcmode="lin" valueType="num">
                                      <p:cBhvr>
                                        <p:cTn id="21" dur="500" fill="hold"/>
                                        <p:tgtEl>
                                          <p:spTgt spid="10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029"/>
                                        </p:tgtEl>
                                        <p:attrNameLst>
                                          <p:attrName>style.visibility</p:attrName>
                                        </p:attrNameLst>
                                      </p:cBhvr>
                                      <p:to>
                                        <p:strVal val="visible"/>
                                      </p:to>
                                    </p:set>
                                    <p:animEffect transition="in" filter="fade">
                                      <p:cBhvr>
                                        <p:cTn id="24" dur="500"/>
                                        <p:tgtEl>
                                          <p:spTgt spid="1029"/>
                                        </p:tgtEl>
                                      </p:cBhvr>
                                    </p:animEffect>
                                    <p:anim calcmode="lin" valueType="num">
                                      <p:cBhvr>
                                        <p:cTn id="25" dur="500" fill="hold"/>
                                        <p:tgtEl>
                                          <p:spTgt spid="1029"/>
                                        </p:tgtEl>
                                        <p:attrNameLst>
                                          <p:attrName>ppt_x</p:attrName>
                                        </p:attrNameLst>
                                      </p:cBhvr>
                                      <p:tavLst>
                                        <p:tav tm="0">
                                          <p:val>
                                            <p:strVal val="#ppt_x"/>
                                          </p:val>
                                        </p:tav>
                                        <p:tav tm="100000">
                                          <p:val>
                                            <p:strVal val="#ppt_x"/>
                                          </p:val>
                                        </p:tav>
                                      </p:tavLst>
                                    </p:anim>
                                    <p:anim calcmode="lin" valueType="num">
                                      <p:cBhvr>
                                        <p:cTn id="26" dur="500" fill="hold"/>
                                        <p:tgtEl>
                                          <p:spTgt spid="102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028"/>
                                        </p:tgtEl>
                                      </p:cBhvr>
                                      <p:by x="150000" y="150000"/>
                                    </p:animScale>
                                  </p:childTnLst>
                                </p:cTn>
                              </p:par>
                              <p:par>
                                <p:cTn id="30" presetID="6" presetClass="emph" presetSubtype="0" fill="hold" nodeType="withEffect">
                                  <p:stCondLst>
                                    <p:cond delay="400"/>
                                  </p:stCondLst>
                                  <p:childTnLst>
                                    <p:animScale>
                                      <p:cBhvr>
                                        <p:cTn id="31" dur="500" fill="hold"/>
                                        <p:tgtEl>
                                          <p:spTgt spid="1030"/>
                                        </p:tgtEl>
                                      </p:cBhvr>
                                      <p:by x="150000" y="150000"/>
                                    </p:animScale>
                                  </p:childTnLst>
                                </p:cTn>
                              </p:par>
                              <p:par>
                                <p:cTn id="32" presetID="6" presetClass="emph" presetSubtype="0" fill="hold" nodeType="withEffect">
                                  <p:stCondLst>
                                    <p:cond delay="1100"/>
                                  </p:stCondLst>
                                  <p:childTnLst>
                                    <p:animScale>
                                      <p:cBhvr>
                                        <p:cTn id="33" dur="500" fill="hold"/>
                                        <p:tgtEl>
                                          <p:spTgt spid="1031"/>
                                        </p:tgtEl>
                                      </p:cBhvr>
                                      <p:by x="150000" y="150000"/>
                                    </p:animScale>
                                  </p:childTnLst>
                                </p:cTn>
                              </p:par>
                              <p:par>
                                <p:cTn id="34" presetID="6" presetClass="emph" presetSubtype="0" fill="hold" nodeType="withEffect">
                                  <p:stCondLst>
                                    <p:cond delay="1700"/>
                                  </p:stCondLst>
                                  <p:childTnLst>
                                    <p:animScale>
                                      <p:cBhvr>
                                        <p:cTn id="35" dur="500" fill="hold"/>
                                        <p:tgtEl>
                                          <p:spTgt spid="1029"/>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autoUpdateAnimBg="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42408"/>
          <p:cNvSpPr>
            <a:spLocks noGrp="1"/>
          </p:cNvSpPr>
          <p:nvPr>
            <p:ph type="ctrTitle" sz="quarter" idx="4294967295"/>
          </p:nvPr>
        </p:nvSpPr>
        <p:spPr>
          <a:xfrm>
            <a:off x="2093595" y="2050733"/>
            <a:ext cx="7137400" cy="1470025"/>
          </a:xfrm>
          <a:effectLst>
            <a:outerShdw dist="17961" dir="2699999" algn="ctr" rotWithShape="0">
              <a:srgbClr val="F8F8F8">
                <a:alpha val="50000"/>
              </a:srgbClr>
            </a:outerShdw>
          </a:effectLst>
        </p:spPr>
        <p:txBody>
          <a:bodyPr vert="horz" wrap="square" lIns="91440" tIns="45720" rIns="91440" bIns="45720" anchor="ctr" anchorCtr="0"/>
          <a:lstStyle>
            <a:lvl1pPr lvl="0">
              <a:buClrTx/>
              <a:buSzTx/>
              <a:buFontTx/>
              <a:defRPr/>
            </a:lvl1pPr>
          </a:lstStyle>
          <a:p>
            <a:pPr lvl="0" algn="ctr"/>
            <a:br>
              <a:rPr lang="zh-CN" altLang="en-US" sz="5400" dirty="0"/>
            </a:br>
            <a:r>
              <a:rPr lang="zh-CN" altLang="en-US" sz="3600" dirty="0">
                <a:latin typeface="Times New Roman" panose="02020603050405020304" pitchFamily="18" charset="0"/>
              </a:rPr>
              <a:t>Unit 4 Invitations           </a:t>
            </a:r>
            <a:br>
              <a:rPr lang="zh-CN" altLang="en-US" sz="3600" dirty="0">
                <a:latin typeface="Times New Roman" panose="02020603050405020304" pitchFamily="18" charset="0"/>
              </a:rPr>
            </a:br>
            <a:r>
              <a:rPr lang="zh-CN" altLang="en-US" sz="3600" dirty="0">
                <a:latin typeface="Times New Roman" panose="02020603050405020304" pitchFamily="18" charset="0"/>
              </a:rPr>
              <a:t>邀请函</a:t>
            </a:r>
            <a:endParaRPr lang="zh-CN" altLang="en-US" sz="3600" dirty="0">
              <a:latin typeface="Times New Roman" panose="02020603050405020304" pitchFamily="18" charset="0"/>
            </a:endParaRPr>
          </a:p>
        </p:txBody>
      </p:sp>
      <p:grpSp>
        <p:nvGrpSpPr>
          <p:cNvPr id="4099" name="组合 442417"/>
          <p:cNvGrpSpPr/>
          <p:nvPr/>
        </p:nvGrpSpPr>
        <p:grpSpPr>
          <a:xfrm>
            <a:off x="5794375" y="5538788"/>
            <a:ext cx="669925" cy="654050"/>
            <a:chOff x="0" y="0"/>
            <a:chExt cx="515" cy="505"/>
          </a:xfrm>
        </p:grpSpPr>
        <p:sp>
          <p:nvSpPr>
            <p:cNvPr id="4100" name="椭圆 442418"/>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8" name="图片 442419"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4102" name="组合 442420"/>
          <p:cNvGrpSpPr/>
          <p:nvPr/>
        </p:nvGrpSpPr>
        <p:grpSpPr>
          <a:xfrm>
            <a:off x="7346950" y="5191125"/>
            <a:ext cx="349250" cy="339725"/>
            <a:chOff x="0" y="0"/>
            <a:chExt cx="515" cy="505"/>
          </a:xfrm>
        </p:grpSpPr>
        <p:sp>
          <p:nvSpPr>
            <p:cNvPr id="4103" name="椭圆 442421"/>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6" name="图片 442422"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4105" name="椭圆 442423"/>
          <p:cNvSpPr/>
          <p:nvPr/>
        </p:nvSpPr>
        <p:spPr>
          <a:xfrm>
            <a:off x="3709988" y="516255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 name="椭圆 442424"/>
          <p:cNvSpPr/>
          <p:nvPr/>
        </p:nvSpPr>
        <p:spPr>
          <a:xfrm>
            <a:off x="0" y="290513"/>
            <a:ext cx="2566988" cy="2541587"/>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7" name="椭圆 442425"/>
          <p:cNvSpPr/>
          <p:nvPr/>
        </p:nvSpPr>
        <p:spPr>
          <a:xfrm>
            <a:off x="1304925" y="3638550"/>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4104" name="TextBox 11"/>
          <p:cNvSpPr txBox="1"/>
          <p:nvPr/>
        </p:nvSpPr>
        <p:spPr>
          <a:xfrm>
            <a:off x="3465513" y="250825"/>
            <a:ext cx="5486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2800" dirty="0">
                <a:solidFill>
                  <a:schemeClr val="tx1"/>
                </a:solidFill>
                <a:latin typeface="Cambria Math" panose="02040503050406030204" pitchFamily="18" charset="0"/>
              </a:rPr>
              <a:t>Practical Business English Writing</a:t>
            </a:r>
            <a:endParaRPr lang="en-US" altLang="zh-CN" sz="2800" dirty="0">
              <a:solidFill>
                <a:schemeClr val="tx1"/>
              </a:solidFill>
              <a:latin typeface="Cambria Math" panose="02040503050406030204" pitchFamily="18" charset="0"/>
            </a:endParaRPr>
          </a:p>
          <a:p>
            <a:pPr marL="0" lvl="0" indent="0" eaLnBrk="1" hangingPunct="1">
              <a:spcBef>
                <a:spcPct val="0"/>
              </a:spcBef>
              <a:buSzTx/>
              <a:buFont typeface="Arial" panose="020B0604020202020204" pitchFamily="34" charset="0"/>
              <a:buNone/>
            </a:pPr>
            <a:r>
              <a:rPr lang="zh-CN" altLang="en-US" sz="2800" dirty="0">
                <a:solidFill>
                  <a:schemeClr val="tx1"/>
                </a:solidFill>
                <a:latin typeface="Cambria Math" panose="02040503050406030204" pitchFamily="18" charset="0"/>
                <a:ea typeface="黑体" panose="02010600030101010101" pitchFamily="49" charset="-122"/>
              </a:rPr>
              <a:t>                   实用商务英语写作教程</a:t>
            </a:r>
            <a:endParaRPr lang="en-US" altLang="zh-CN" sz="2800" dirty="0">
              <a:solidFill>
                <a:schemeClr val="tx1"/>
              </a:solidFill>
              <a:latin typeface="Cambria Math" panose="02040503050406030204" pitchFamily="18" charset="0"/>
            </a:endParaRPr>
          </a:p>
          <a:p>
            <a:pPr marL="0" lvl="0" indent="0" eaLnBrk="1" hangingPunct="1">
              <a:spcBef>
                <a:spcPct val="0"/>
              </a:spcBef>
              <a:buSzTx/>
              <a:buFont typeface="Arial" panose="020B0604020202020204" pitchFamily="34" charset="0"/>
              <a:buNone/>
            </a:pPr>
            <a:endParaRPr lang="zh-CN" altLang="en-US" sz="2800" dirty="0">
              <a:solidFill>
                <a:schemeClr val="tx1"/>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200"/>
                                  </p:stCondLst>
                                  <p:childTnLst>
                                    <p:set>
                                      <p:cBhvr>
                                        <p:cTn id="6" dur="1" fill="hold">
                                          <p:stCondLst>
                                            <p:cond delay="0"/>
                                          </p:stCondLst>
                                        </p:cTn>
                                        <p:tgtEl>
                                          <p:spTgt spid="4102"/>
                                        </p:tgtEl>
                                        <p:attrNameLst>
                                          <p:attrName>style.visibility</p:attrName>
                                        </p:attrNameLst>
                                      </p:cBhvr>
                                      <p:to>
                                        <p:strVal val="visible"/>
                                      </p:to>
                                    </p:set>
                                    <p:anim calcmode="lin" valueType="num">
                                      <p:cBhvr>
                                        <p:cTn id="7" dur="1000" fill="hold"/>
                                        <p:tgtEl>
                                          <p:spTgt spid="4102"/>
                                        </p:tgtEl>
                                        <p:attrNameLst>
                                          <p:attrName>ppt_w</p:attrName>
                                        </p:attrNameLst>
                                      </p:cBhvr>
                                      <p:tavLst>
                                        <p:tav tm="0">
                                          <p:val>
                                            <p:fltVal val="0"/>
                                          </p:val>
                                        </p:tav>
                                        <p:tav tm="100000">
                                          <p:val>
                                            <p:strVal val="#ppt_w"/>
                                          </p:val>
                                        </p:tav>
                                      </p:tavLst>
                                    </p:anim>
                                    <p:anim calcmode="lin" valueType="num">
                                      <p:cBhvr>
                                        <p:cTn id="8" dur="1000" fill="hold"/>
                                        <p:tgtEl>
                                          <p:spTgt spid="4102"/>
                                        </p:tgtEl>
                                        <p:attrNameLst>
                                          <p:attrName>ppt_h</p:attrName>
                                        </p:attrNameLst>
                                      </p:cBhvr>
                                      <p:tavLst>
                                        <p:tav tm="0">
                                          <p:val>
                                            <p:fltVal val="0"/>
                                          </p:val>
                                        </p:tav>
                                        <p:tav tm="100000">
                                          <p:val>
                                            <p:strVal val="#ppt_h"/>
                                          </p:val>
                                        </p:tav>
                                      </p:tavLst>
                                    </p:anim>
                                    <p:animEffect transition="in" filter="fade">
                                      <p:cBhvr>
                                        <p:cTn id="9" dur="1000"/>
                                        <p:tgtEl>
                                          <p:spTgt spid="4102"/>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4102"/>
                                        </p:tgtEl>
                                        <p:attrNameLst>
                                          <p:attrName>ppt_x</p:attrName>
                                          <p:attrName>ppt_y</p:attrName>
                                        </p:attrNameLst>
                                      </p:cBhvr>
                                      <p:rCtr x="-369900" y="550000"/>
                                    </p:animMotion>
                                  </p:childTnLst>
                                </p:cTn>
                              </p:par>
                              <p:par>
                                <p:cTn id="12" presetID="10" presetClass="entr" presetSubtype="0" fill="hold" nodeType="withEffect">
                                  <p:stCondLst>
                                    <p:cond delay="280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1000" fill="hold"/>
                                        <p:tgtEl>
                                          <p:spTgt spid="4099"/>
                                        </p:tgtEl>
                                        <p:attrNameLst>
                                          <p:attrName>ppt_w</p:attrName>
                                        </p:attrNameLst>
                                      </p:cBhvr>
                                      <p:tavLst>
                                        <p:tav tm="0">
                                          <p:val>
                                            <p:fltVal val="0"/>
                                          </p:val>
                                        </p:tav>
                                        <p:tav tm="100000">
                                          <p:val>
                                            <p:strVal val="#ppt_w"/>
                                          </p:val>
                                        </p:tav>
                                      </p:tavLst>
                                    </p:anim>
                                    <p:anim calcmode="lin" valueType="num">
                                      <p:cBhvr>
                                        <p:cTn id="15" dur="1000" fill="hold"/>
                                        <p:tgtEl>
                                          <p:spTgt spid="4099"/>
                                        </p:tgtEl>
                                        <p:attrNameLst>
                                          <p:attrName>ppt_h</p:attrName>
                                        </p:attrNameLst>
                                      </p:cBhvr>
                                      <p:tavLst>
                                        <p:tav tm="0">
                                          <p:val>
                                            <p:fltVal val="0"/>
                                          </p:val>
                                        </p:tav>
                                        <p:tav tm="100000">
                                          <p:val>
                                            <p:strVal val="#ppt_h"/>
                                          </p:val>
                                        </p:tav>
                                      </p:tavLst>
                                    </p:anim>
                                    <p:animEffect transition="in" filter="fade">
                                      <p:cBhvr>
                                        <p:cTn id="16" dur="1000"/>
                                        <p:tgtEl>
                                          <p:spTgt spid="4099"/>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4099"/>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1000"/>
                                        <p:tgtEl>
                                          <p:spTgt spid="4105"/>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107"/>
                                        </p:tgtEl>
                                        <p:attrNameLst>
                                          <p:attrName>style.visibility</p:attrName>
                                        </p:attrNameLst>
                                      </p:cBhvr>
                                      <p:to>
                                        <p:strVal val="visible"/>
                                      </p:to>
                                    </p:set>
                                    <p:animEffect transition="in" filter="fade">
                                      <p:cBhvr>
                                        <p:cTn id="26" dur="1000"/>
                                        <p:tgtEl>
                                          <p:spTgt spid="4107"/>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idx="4294967295"/>
          </p:nvPr>
        </p:nvSpPr>
        <p:spPr>
          <a:xfrm>
            <a:off x="996950" y="463550"/>
            <a:ext cx="8323263"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rPr>
              <a:t>Task 2</a:t>
            </a:r>
            <a:br>
              <a:rPr lang="zh-CN" altLang="en-US" sz="2400" dirty="0">
                <a:solidFill>
                  <a:srgbClr val="282917"/>
                </a:solidFill>
                <a:latin typeface="Times New Roman" panose="02020603050405020304" pitchFamily="18" charset="0"/>
              </a:rPr>
            </a:br>
            <a:r>
              <a:rPr lang="zh-CN" altLang="en-US" sz="2400" dirty="0">
                <a:solidFill>
                  <a:srgbClr val="282917"/>
                </a:solidFill>
                <a:latin typeface="Times New Roman" panose="02020603050405020304" pitchFamily="18" charset="0"/>
              </a:rPr>
              <a:t>Directions: Read the samples and answer the following questions.</a:t>
            </a:r>
            <a:br>
              <a:rPr lang="zh-CN" altLang="en-US" sz="2400" dirty="0"/>
            </a:br>
            <a:endParaRPr lang="zh-CN" altLang="en-US" sz="2400" dirty="0">
              <a:latin typeface="Times New Roman" panose="02020603050405020304" pitchFamily="18" charset="0"/>
            </a:endParaRPr>
          </a:p>
        </p:txBody>
      </p:sp>
      <p:sp>
        <p:nvSpPr>
          <p:cNvPr id="13315" name="内容占位符 2"/>
          <p:cNvSpPr>
            <a:spLocks noGrp="1"/>
          </p:cNvSpPr>
          <p:nvPr>
            <p:ph idx="4294967295"/>
          </p:nvPr>
        </p:nvSpPr>
        <p:spPr>
          <a:xfrm>
            <a:off x="1180464" y="1664335"/>
            <a:ext cx="7565329" cy="3310255"/>
          </a:xfrm>
        </p:spPr>
        <p:txBody>
          <a:bodyPr vert="horz" wrap="square" lIns="91440" tIns="45720" rIns="91440" bIns="45720" anchor="t" anchorCtr="0"/>
          <a:lstStyle/>
          <a:p>
            <a:pPr>
              <a:buNone/>
            </a:pPr>
            <a:r>
              <a:rPr lang="en-US" altLang="zh-CN" sz="2000" b="0" dirty="0">
                <a:solidFill>
                  <a:srgbClr val="282917"/>
                </a:solidFill>
                <a:latin typeface="Times New Roman" panose="02020603050405020304" pitchFamily="18" charset="0"/>
                <a:cs typeface="Times New Roman" panose="02020603050405020304" pitchFamily="18" charset="0"/>
              </a:rPr>
              <a:t>1. Why do Mr. and Mrs. Huang Jiehan invite Mr. and Mrs. Hans Green?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2. When is the reception?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3. For what does Mr. Bill Davis invite Mr. and Mrs. Jones?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4. How are the two </a:t>
            </a:r>
            <a:r>
              <a:rPr lang="en-US" altLang="zh-CN" sz="2000" b="0" dirty="0" smtClean="0">
                <a:solidFill>
                  <a:srgbClr val="282917"/>
                </a:solidFill>
                <a:latin typeface="Times New Roman" panose="02020603050405020304" pitchFamily="18" charset="0"/>
                <a:cs typeface="Times New Roman" panose="02020603050405020304" pitchFamily="18" charset="0"/>
              </a:rPr>
              <a:t>invitations, case 2 and case 3 , different </a:t>
            </a:r>
            <a:r>
              <a:rPr lang="en-US" altLang="zh-CN" sz="2000" b="0" dirty="0">
                <a:solidFill>
                  <a:srgbClr val="282917"/>
                </a:solidFill>
                <a:latin typeface="Times New Roman" panose="02020603050405020304" pitchFamily="18" charset="0"/>
                <a:cs typeface="Times New Roman" panose="02020603050405020304" pitchFamily="18" charset="0"/>
              </a:rPr>
              <a:t>in form?</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
        <p:nvSpPr>
          <p:cNvPr id="15363" name="内容占位符 2"/>
          <p:cNvSpPr>
            <a:spLocks noGrp="1"/>
          </p:cNvSpPr>
          <p:nvPr/>
        </p:nvSpPr>
        <p:spPr>
          <a:xfrm>
            <a:off x="1266601" y="2087296"/>
            <a:ext cx="7877399"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rPr>
              <a:t>1.  Because it will be the 20th Anniversary of the founding of </a:t>
            </a:r>
            <a:r>
              <a:rPr lang="en-US" altLang="zh-CN" sz="2000" b="0" dirty="0" smtClean="0">
                <a:latin typeface="Times New Roman" panose="02020603050405020304" pitchFamily="18" charset="0"/>
              </a:rPr>
              <a:t> New </a:t>
            </a:r>
            <a:r>
              <a:rPr lang="en-US" altLang="zh-CN" sz="2000" b="0" dirty="0">
                <a:latin typeface="Times New Roman" panose="02020603050405020304" pitchFamily="18" charset="0"/>
              </a:rPr>
              <a:t>Orange Company.</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2.  It is on November 1, 2016. </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3.  Mr. Bill Davis invites Mr. and Mrs. Jones to have dinner.</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4. The first invitation is formal and written on the invitation card, while the second one is informal and written in the form of a letter.</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p:tgtEl>
                                          <p:spTgt spid="1536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536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5363">
                                            <p:txEl>
                                              <p:pRg st="2" end="2"/>
                                            </p:txEl>
                                          </p:spTgt>
                                        </p:tgtEl>
                                        <p:attrNameLst>
                                          <p:attrName>style.visibility</p:attrName>
                                        </p:attrNameLst>
                                      </p:cBhvr>
                                      <p:to>
                                        <p:strVal val="visible"/>
                                      </p:to>
                                    </p:set>
                                    <p:anim calcmode="lin" valueType="num">
                                      <p:cBhvr additive="base">
                                        <p:cTn id="13" dur="500"/>
                                        <p:tgtEl>
                                          <p:spTgt spid="15363">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536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anim calcmode="lin" valueType="num">
                                      <p:cBhvr additive="base">
                                        <p:cTn id="19" dur="500"/>
                                        <p:tgtEl>
                                          <p:spTgt spid="15363">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536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5363">
                                            <p:txEl>
                                              <p:pRg st="6" end="6"/>
                                            </p:txEl>
                                          </p:spTgt>
                                        </p:tgtEl>
                                        <p:attrNameLst>
                                          <p:attrName>style.visibility</p:attrName>
                                        </p:attrNameLst>
                                      </p:cBhvr>
                                      <p:to>
                                        <p:strVal val="visible"/>
                                      </p:to>
                                    </p:set>
                                    <p:anim calcmode="lin" valueType="num">
                                      <p:cBhvr additive="base">
                                        <p:cTn id="25" dur="500"/>
                                        <p:tgtEl>
                                          <p:spTgt spid="15363">
                                            <p:txEl>
                                              <p:pRg st="6" end="6"/>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p:nvPr/>
        </p:nvSpPr>
        <p:spPr>
          <a:xfrm>
            <a:off x="1322388" y="2035175"/>
            <a:ext cx="7518400" cy="28019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 typeface="Arial" panose="020B0604020202020204" pitchFamily="34" charset="0"/>
              <a:buNone/>
            </a:pPr>
            <a:r>
              <a:rPr lang="zh-CN" altLang="en-US" sz="2000" dirty="0">
                <a:solidFill>
                  <a:srgbClr val="282917"/>
                </a:solidFill>
                <a:latin typeface="Times New Roman" panose="02020603050405020304" pitchFamily="18" charset="0"/>
                <a:cs typeface="Times New Roman" panose="02020603050405020304" pitchFamily="18" charset="0"/>
              </a:rPr>
              <a:t>Notes注释          </a:t>
            </a: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endParaRPr lang="zh-CN" altLang="en-US"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zh-CN" altLang="en-US" sz="2000" b="0" dirty="0">
                <a:solidFill>
                  <a:srgbClr val="282917"/>
                </a:solidFill>
                <a:latin typeface="Times New Roman" panose="02020603050405020304" pitchFamily="18" charset="0"/>
                <a:cs typeface="Times New Roman" panose="02020603050405020304" pitchFamily="18" charset="0"/>
              </a:rPr>
              <a:t>founding  n. 成立                        Guest House 贵宾楼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zh-CN" altLang="en-US" sz="2000" b="0" dirty="0">
                <a:solidFill>
                  <a:srgbClr val="282917"/>
                </a:solidFill>
                <a:latin typeface="Times New Roman" panose="02020603050405020304" pitchFamily="18" charset="0"/>
                <a:cs typeface="Times New Roman" panose="02020603050405020304" pitchFamily="18" charset="0"/>
              </a:rPr>
              <a:t>occasion  n. 场合，时机             reception  n. 招待会</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a:t>
            </a:r>
            <a:r>
              <a:rPr lang="en-US" altLang="zh-CN" sz="2400" i="1" dirty="0" smtClean="0">
                <a:solidFill>
                  <a:srgbClr val="282917"/>
                </a:solidFill>
                <a:latin typeface="Times New Roman" panose="02020603050405020304" pitchFamily="18" charset="0"/>
              </a:rPr>
              <a:t>4: </a:t>
            </a:r>
            <a:r>
              <a:rPr lang="en-US" altLang="zh-CN" sz="2400" i="1" dirty="0">
                <a:solidFill>
                  <a:srgbClr val="282917"/>
                </a:solidFill>
                <a:latin typeface="Times New Roman" panose="02020603050405020304" pitchFamily="18" charset="0"/>
              </a:rPr>
              <a:t>A formal invitation</a:t>
            </a:r>
            <a:endParaRPr lang="en-US" altLang="zh-CN" sz="2400" i="1" dirty="0">
              <a:solidFill>
                <a:srgbClr val="282917"/>
              </a:solidFill>
              <a:latin typeface="Times New Roman" panose="02020603050405020304" pitchFamily="18" charset="0"/>
            </a:endParaRPr>
          </a:p>
        </p:txBody>
      </p:sp>
      <p:sp>
        <p:nvSpPr>
          <p:cNvPr id="16387" name="文本框 6"/>
          <p:cNvSpPr txBox="1"/>
          <p:nvPr/>
        </p:nvSpPr>
        <p:spPr>
          <a:xfrm>
            <a:off x="2032000" y="1403350"/>
            <a:ext cx="5080000" cy="274638"/>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1200" dirty="0">
                <a:solidFill>
                  <a:schemeClr val="tx1"/>
                </a:solidFill>
                <a:latin typeface="Times New Roman" panose="02020603050405020304" pitchFamily="18" charset="0"/>
                <a:cs typeface="Times New Roman" panose="02020603050405020304" pitchFamily="18" charset="0"/>
              </a:rPr>
              <a:t> </a:t>
            </a:r>
            <a:endParaRPr lang="zh-CN" altLang="en-US" sz="1800" dirty="0">
              <a:solidFill>
                <a:schemeClr val="tx1"/>
              </a:solidFill>
            </a:endParaRPr>
          </a:p>
        </p:txBody>
      </p:sp>
      <p:sp>
        <p:nvSpPr>
          <p:cNvPr id="16388" name="文本框 114"/>
          <p:cNvSpPr txBox="1"/>
          <p:nvPr/>
        </p:nvSpPr>
        <p:spPr>
          <a:xfrm>
            <a:off x="1092200" y="1716088"/>
            <a:ext cx="6470650" cy="4206875"/>
          </a:xfrm>
          <a:prstGeom prst="rect">
            <a:avLst/>
          </a:prstGeom>
          <a:noFill/>
          <a:ln w="9525" cap="flat" cmpd="sng">
            <a:solidFill>
              <a:srgbClr val="1C1C1C"/>
            </a:solidFill>
            <a:prstDash val="solid"/>
            <a:bevel/>
            <a:headEnd type="none" w="med" len="med"/>
            <a:tailEnd type="none" w="med" len="med"/>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3525" algn="ctr" eaLnBrk="1" hangingPunct="1">
              <a:spcBef>
                <a:spcPct val="0"/>
              </a:spcBef>
              <a:buSzTx/>
              <a:buFont typeface="Arial" panose="020B0604020202020204" pitchFamily="34" charset="0"/>
              <a:buNone/>
            </a:pP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Mr. and Mrs. Xie Bolin</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request the pleasure of the company of</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i="1" dirty="0">
                <a:solidFill>
                  <a:schemeClr val="tx1"/>
                </a:solidFill>
                <a:latin typeface="Times New Roman" panose="02020603050405020304" pitchFamily="18" charset="0"/>
                <a:cs typeface="Times New Roman" panose="02020603050405020304" pitchFamily="18" charset="0"/>
              </a:rPr>
              <a:t>Mr</a:t>
            </a:r>
            <a:r>
              <a:rPr lang="en-US" altLang="zh-CN" sz="2000" dirty="0">
                <a:solidFill>
                  <a:schemeClr val="tx1"/>
                </a:solidFill>
                <a:latin typeface="Times New Roman" panose="02020603050405020304" pitchFamily="18" charset="0"/>
                <a:cs typeface="Times New Roman" panose="02020603050405020304" pitchFamily="18" charset="0"/>
              </a:rPr>
              <a:t>. and </a:t>
            </a:r>
            <a:r>
              <a:rPr lang="en-US" altLang="zh-CN" sz="2000" i="1" dirty="0">
                <a:solidFill>
                  <a:schemeClr val="tx1"/>
                </a:solidFill>
                <a:latin typeface="Times New Roman" panose="02020603050405020304" pitchFamily="18" charset="0"/>
                <a:cs typeface="Times New Roman" panose="02020603050405020304" pitchFamily="18" charset="0"/>
              </a:rPr>
              <a:t>Mrs. Roger</a:t>
            </a:r>
            <a:endParaRPr lang="en-US" altLang="zh-CN" sz="2000" i="1"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at dinner at 7:00 p.m. on Friday, 20 October</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at the Holiday Inn</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spcBef>
                <a:spcPct val="0"/>
              </a:spcBef>
              <a:buSzTx/>
              <a:buFont typeface="Arial" panose="020B0604020202020204" pitchFamily="34" charset="0"/>
              <a:buNone/>
            </a:pP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                                                                  R.S.V.P</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                                                                  Tel. 12345678</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eaLnBrk="1" hangingPunct="1">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                                                                  (regrets only)</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eaLnBrk="1" hangingPunct="1">
              <a:spcBef>
                <a:spcPct val="0"/>
              </a:spcBef>
              <a:buSzTx/>
              <a:buFont typeface="Arial" panose="020B0604020202020204" pitchFamily="34" charset="0"/>
              <a:buNone/>
            </a:pPr>
            <a:endParaRPr lang="en-US" altLang="zh-CN" sz="2000" dirty="0">
              <a:solidFill>
                <a:schemeClr val="tx1"/>
              </a:solidFill>
              <a:latin typeface="Times New Roman" panose="02020603050405020304" pitchFamily="18" charset="0"/>
              <a:ea typeface="Times New Roman" panose="02020603050405020304" pitchFamily="18" charset="0"/>
            </a:endParaRPr>
          </a:p>
        </p:txBody>
      </p:sp>
      <p:cxnSp>
        <p:nvCxnSpPr>
          <p:cNvPr id="16389" name="直接箭头连接符 9"/>
          <p:cNvCxnSpPr>
            <a:stCxn id="16397" idx="1"/>
          </p:cNvCxnSpPr>
          <p:nvPr/>
        </p:nvCxnSpPr>
        <p:spPr>
          <a:xfrm flipH="1" flipV="1">
            <a:off x="6223000" y="3302000"/>
            <a:ext cx="709613" cy="127000"/>
          </a:xfrm>
          <a:prstGeom prst="straightConnector1">
            <a:avLst/>
          </a:prstGeom>
          <a:ln w="9525" cap="flat" cmpd="sng">
            <a:solidFill>
              <a:srgbClr val="428AB7"/>
            </a:solidFill>
            <a:prstDash val="solid"/>
            <a:headEnd type="none" w="med" len="med"/>
            <a:tailEnd type="arrow" w="med" len="med"/>
          </a:ln>
        </p:spPr>
      </p:cxnSp>
      <p:cxnSp>
        <p:nvCxnSpPr>
          <p:cNvPr id="16390" name="直接箭头连接符 11"/>
          <p:cNvCxnSpPr/>
          <p:nvPr/>
        </p:nvCxnSpPr>
        <p:spPr>
          <a:xfrm flipV="1">
            <a:off x="4259263" y="5087938"/>
            <a:ext cx="1163637" cy="311150"/>
          </a:xfrm>
          <a:prstGeom prst="straightConnector1">
            <a:avLst/>
          </a:prstGeom>
          <a:ln w="9525" cap="flat" cmpd="sng">
            <a:solidFill>
              <a:srgbClr val="428AB7"/>
            </a:solidFill>
            <a:prstDash val="solid"/>
            <a:headEnd type="none" w="med" len="med"/>
            <a:tailEnd type="arrow" w="med" len="med"/>
          </a:ln>
        </p:spPr>
      </p:cxnSp>
      <p:sp>
        <p:nvSpPr>
          <p:cNvPr id="16391" name="矩形 12"/>
          <p:cNvSpPr/>
          <p:nvPr/>
        </p:nvSpPr>
        <p:spPr>
          <a:xfrm>
            <a:off x="6600825" y="1412875"/>
            <a:ext cx="2233613" cy="428625"/>
          </a:xfrm>
          <a:prstGeom prst="rect">
            <a:avLst/>
          </a:prstGeom>
          <a:solidFill>
            <a:schemeClr val="bg1"/>
          </a:solidFill>
          <a:ln w="9525" cap="flat" cmpd="sng">
            <a:solidFill>
              <a:srgbClr val="428AB7"/>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Name of the inviters</a:t>
            </a:r>
            <a:endParaRPr lang="en-US" altLang="zh-CN" sz="1800" dirty="0">
              <a:solidFill>
                <a:srgbClr val="282917"/>
              </a:solidFill>
              <a:latin typeface="Times New Roman" panose="02020603050405020304" pitchFamily="18" charset="0"/>
              <a:ea typeface="Times New Roman" panose="02020603050405020304" pitchFamily="18" charset="0"/>
            </a:endParaRPr>
          </a:p>
        </p:txBody>
      </p:sp>
      <p:sp>
        <p:nvSpPr>
          <p:cNvPr id="16392" name="矩形 1073743949"/>
          <p:cNvSpPr/>
          <p:nvPr/>
        </p:nvSpPr>
        <p:spPr>
          <a:xfrm>
            <a:off x="6872288" y="4049713"/>
            <a:ext cx="1962150" cy="606425"/>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Details of the date, time and place</a:t>
            </a:r>
            <a:endParaRPr lang="en-US" altLang="en-US" sz="1800" dirty="0">
              <a:solidFill>
                <a:schemeClr val="tx1"/>
              </a:solidFill>
              <a:latin typeface="Times New Roman" panose="02020603050405020304" pitchFamily="18" charset="0"/>
            </a:endParaRPr>
          </a:p>
        </p:txBody>
      </p:sp>
      <p:cxnSp>
        <p:nvCxnSpPr>
          <p:cNvPr id="16393" name="自选图形 21"/>
          <p:cNvCxnSpPr/>
          <p:nvPr/>
        </p:nvCxnSpPr>
        <p:spPr>
          <a:xfrm flipH="1">
            <a:off x="5592763" y="1627188"/>
            <a:ext cx="1012825" cy="517525"/>
          </a:xfrm>
          <a:prstGeom prst="straightConnector1">
            <a:avLst/>
          </a:prstGeom>
          <a:ln w="9525" cap="flat" cmpd="sng">
            <a:solidFill>
              <a:srgbClr val="428AB7"/>
            </a:solidFill>
            <a:prstDash val="solid"/>
            <a:headEnd type="none" w="med" len="med"/>
            <a:tailEnd type="triangle" w="med" len="med"/>
          </a:ln>
        </p:spPr>
      </p:cxnSp>
      <p:cxnSp>
        <p:nvCxnSpPr>
          <p:cNvPr id="16394" name="自选图形 21"/>
          <p:cNvCxnSpPr>
            <a:stCxn id="16392" idx="1"/>
          </p:cNvCxnSpPr>
          <p:nvPr/>
        </p:nvCxnSpPr>
        <p:spPr>
          <a:xfrm flipH="1" flipV="1">
            <a:off x="5913438" y="3919538"/>
            <a:ext cx="958850" cy="433387"/>
          </a:xfrm>
          <a:prstGeom prst="straightConnector1">
            <a:avLst/>
          </a:prstGeom>
          <a:ln w="9525" cap="flat" cmpd="sng">
            <a:solidFill>
              <a:schemeClr val="accent2"/>
            </a:solidFill>
            <a:prstDash val="solid"/>
            <a:headEnd type="none" w="med" len="med"/>
            <a:tailEnd type="triangle" w="med" len="med"/>
          </a:ln>
        </p:spPr>
      </p:cxnSp>
      <p:cxnSp>
        <p:nvCxnSpPr>
          <p:cNvPr id="16395" name="自选图形 21"/>
          <p:cNvCxnSpPr>
            <a:stCxn id="16396" idx="1"/>
          </p:cNvCxnSpPr>
          <p:nvPr/>
        </p:nvCxnSpPr>
        <p:spPr>
          <a:xfrm flipH="1">
            <a:off x="6618288" y="2601913"/>
            <a:ext cx="328612" cy="134937"/>
          </a:xfrm>
          <a:prstGeom prst="straightConnector1">
            <a:avLst/>
          </a:prstGeom>
          <a:ln w="9525" cap="flat" cmpd="sng">
            <a:solidFill>
              <a:schemeClr val="accent2"/>
            </a:solidFill>
            <a:prstDash val="solid"/>
            <a:headEnd type="none" w="med" len="med"/>
            <a:tailEnd type="triangle" w="med" len="med"/>
          </a:ln>
        </p:spPr>
      </p:cxnSp>
      <p:sp>
        <p:nvSpPr>
          <p:cNvPr id="16396" name="矩形 22"/>
          <p:cNvSpPr/>
          <p:nvPr/>
        </p:nvSpPr>
        <p:spPr>
          <a:xfrm>
            <a:off x="6946900" y="2306638"/>
            <a:ext cx="2066925" cy="5921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Polite expression of inviting</a:t>
            </a:r>
            <a:endParaRPr lang="en-US" altLang="en-US" sz="1800" dirty="0">
              <a:solidFill>
                <a:schemeClr val="tx1"/>
              </a:solidFill>
              <a:latin typeface="Times New Roman" panose="02020603050405020304" pitchFamily="18" charset="0"/>
            </a:endParaRPr>
          </a:p>
        </p:txBody>
      </p:sp>
      <p:sp>
        <p:nvSpPr>
          <p:cNvPr id="16397" name="矩形 22"/>
          <p:cNvSpPr/>
          <p:nvPr/>
        </p:nvSpPr>
        <p:spPr>
          <a:xfrm>
            <a:off x="6932613" y="3227388"/>
            <a:ext cx="2211387" cy="4016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Name of the invitees</a:t>
            </a:r>
            <a:endParaRPr lang="en-US" altLang="en-US" sz="1800" dirty="0">
              <a:solidFill>
                <a:schemeClr val="tx1"/>
              </a:solidFill>
              <a:latin typeface="Times New Roman" panose="02020603050405020304" pitchFamily="18" charset="0"/>
            </a:endParaRPr>
          </a:p>
        </p:txBody>
      </p:sp>
      <p:sp>
        <p:nvSpPr>
          <p:cNvPr id="16398" name="矩形 1073743949"/>
          <p:cNvSpPr/>
          <p:nvPr/>
        </p:nvSpPr>
        <p:spPr>
          <a:xfrm>
            <a:off x="1289050" y="4776788"/>
            <a:ext cx="3025775" cy="974725"/>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cs typeface="Times New Roman" panose="02020603050405020304" pitchFamily="18" charset="0"/>
                <a:sym typeface="+mn-ea"/>
              </a:rPr>
              <a:t>Including the phone number in case the invitees need it when they cannot come</a:t>
            </a:r>
            <a:endParaRPr lang="en-US" altLang="en-US" sz="1800" dirty="0">
              <a:solidFill>
                <a:schemeClr val="tx1"/>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idx="4294967295"/>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a:t>
            </a:r>
            <a:r>
              <a:rPr lang="en-US" altLang="zh-CN" sz="2400" i="1" dirty="0" smtClean="0">
                <a:solidFill>
                  <a:srgbClr val="282917"/>
                </a:solidFill>
                <a:latin typeface="Times New Roman" panose="02020603050405020304" pitchFamily="18" charset="0"/>
              </a:rPr>
              <a:t>5: </a:t>
            </a:r>
            <a:r>
              <a:rPr lang="en-US" altLang="zh-CN" sz="2400" i="1" dirty="0">
                <a:solidFill>
                  <a:srgbClr val="282917"/>
                </a:solidFill>
                <a:latin typeface="Times New Roman" panose="02020603050405020304" pitchFamily="18" charset="0"/>
              </a:rPr>
              <a:t>A reply to formal invitation</a:t>
            </a:r>
            <a:endParaRPr lang="en-US" altLang="zh-CN" sz="2400" i="1" dirty="0">
              <a:solidFill>
                <a:srgbClr val="282917"/>
              </a:solidFill>
              <a:latin typeface="Times New Roman" panose="02020603050405020304" pitchFamily="18" charset="0"/>
            </a:endParaRPr>
          </a:p>
        </p:txBody>
      </p:sp>
      <p:sp>
        <p:nvSpPr>
          <p:cNvPr id="17411" name="文本框 6"/>
          <p:cNvSpPr txBox="1"/>
          <p:nvPr/>
        </p:nvSpPr>
        <p:spPr>
          <a:xfrm>
            <a:off x="2032000" y="1403350"/>
            <a:ext cx="5080000" cy="274638"/>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1200" dirty="0">
                <a:solidFill>
                  <a:schemeClr val="tx1"/>
                </a:solidFill>
                <a:latin typeface="Times New Roman" panose="02020603050405020304" pitchFamily="18" charset="0"/>
                <a:cs typeface="Times New Roman" panose="02020603050405020304" pitchFamily="18" charset="0"/>
              </a:rPr>
              <a:t> </a:t>
            </a:r>
            <a:endParaRPr lang="zh-CN" altLang="en-US" sz="1800" dirty="0">
              <a:solidFill>
                <a:schemeClr val="tx1"/>
              </a:solidFill>
            </a:endParaRPr>
          </a:p>
        </p:txBody>
      </p:sp>
      <p:sp>
        <p:nvSpPr>
          <p:cNvPr id="17412" name="文本框 114"/>
          <p:cNvSpPr txBox="1"/>
          <p:nvPr/>
        </p:nvSpPr>
        <p:spPr>
          <a:xfrm>
            <a:off x="1250950" y="2044700"/>
            <a:ext cx="5746750" cy="2835275"/>
          </a:xfrm>
          <a:prstGeom prst="rect">
            <a:avLst/>
          </a:prstGeom>
          <a:noFill/>
          <a:ln w="9525" cap="flat" cmpd="sng">
            <a:solidFill>
              <a:srgbClr val="1C1C1C"/>
            </a:solidFill>
            <a:prstDash val="solid"/>
            <a:bevel/>
            <a:headEnd type="none" w="med" len="med"/>
            <a:tailEnd type="none" w="med" len="med"/>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Mr. And Mrs. Roger</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accept with pleasure </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i="1" dirty="0">
                <a:solidFill>
                  <a:schemeClr val="tx1"/>
                </a:solidFill>
                <a:latin typeface="Times New Roman" panose="02020603050405020304" pitchFamily="18" charset="0"/>
                <a:cs typeface="Times New Roman" panose="02020603050405020304" pitchFamily="18" charset="0"/>
              </a:rPr>
              <a:t>Mr. </a:t>
            </a:r>
            <a:r>
              <a:rPr lang="en-US" altLang="zh-CN" sz="2000" dirty="0">
                <a:solidFill>
                  <a:schemeClr val="tx1"/>
                </a:solidFill>
                <a:latin typeface="Times New Roman" panose="02020603050405020304" pitchFamily="18" charset="0"/>
                <a:cs typeface="Times New Roman" panose="02020603050405020304" pitchFamily="18" charset="0"/>
              </a:rPr>
              <a:t>and </a:t>
            </a:r>
            <a:r>
              <a:rPr lang="en-US" altLang="zh-CN" sz="2000" i="1" dirty="0">
                <a:solidFill>
                  <a:schemeClr val="tx1"/>
                </a:solidFill>
                <a:latin typeface="Times New Roman" panose="02020603050405020304" pitchFamily="18" charset="0"/>
                <a:cs typeface="Times New Roman" panose="02020603050405020304" pitchFamily="18" charset="0"/>
              </a:rPr>
              <a:t>Mrs. Xie Bolin’s</a:t>
            </a:r>
            <a:endParaRPr lang="en-US" altLang="zh-CN" sz="2000" i="1"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invitation to dinner </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at 7:00 p.m. on Friday, 20 October</a:t>
            </a:r>
            <a:endParaRPr lang="en-US" altLang="zh-CN" sz="2000" dirty="0">
              <a:solidFill>
                <a:schemeClr val="tx1"/>
              </a:solidFill>
              <a:latin typeface="Times New Roman" panose="02020603050405020304" pitchFamily="18" charset="0"/>
              <a:cs typeface="Times New Roman" panose="02020603050405020304" pitchFamily="18" charset="0"/>
            </a:endParaRPr>
          </a:p>
          <a:p>
            <a:pPr marL="0" lvl="0" indent="263525" algn="ctr" eaLnBrk="1" hangingPunct="1">
              <a:lnSpc>
                <a:spcPct val="150000"/>
              </a:lnSpc>
              <a:spcBef>
                <a:spcPct val="0"/>
              </a:spcBef>
              <a:buSzTx/>
              <a:buFont typeface="Arial" panose="020B0604020202020204" pitchFamily="34" charset="0"/>
              <a:buNone/>
            </a:pPr>
            <a:r>
              <a:rPr lang="en-US" altLang="zh-CN" sz="2000" dirty="0">
                <a:solidFill>
                  <a:schemeClr val="tx1"/>
                </a:solidFill>
                <a:latin typeface="Times New Roman" panose="02020603050405020304" pitchFamily="18" charset="0"/>
                <a:cs typeface="Times New Roman" panose="02020603050405020304" pitchFamily="18" charset="0"/>
              </a:rPr>
              <a:t>at the Holiday Inn</a:t>
            </a:r>
            <a:endParaRPr lang="en-US" altLang="zh-CN" sz="2000" dirty="0">
              <a:solidFill>
                <a:schemeClr val="tx1"/>
              </a:solidFill>
              <a:latin typeface="Times New Roman" panose="02020603050405020304" pitchFamily="18" charset="0"/>
              <a:ea typeface="Times New Roman" panose="02020603050405020304" pitchFamily="18" charset="0"/>
            </a:endParaRPr>
          </a:p>
        </p:txBody>
      </p:sp>
      <p:cxnSp>
        <p:nvCxnSpPr>
          <p:cNvPr id="17413" name="直接箭头连接符 4"/>
          <p:cNvCxnSpPr/>
          <p:nvPr/>
        </p:nvCxnSpPr>
        <p:spPr>
          <a:xfrm flipH="1">
            <a:off x="5948363" y="3302000"/>
            <a:ext cx="946150" cy="14288"/>
          </a:xfrm>
          <a:prstGeom prst="straightConnector1">
            <a:avLst/>
          </a:prstGeom>
          <a:ln w="9525" cap="flat" cmpd="sng">
            <a:solidFill>
              <a:srgbClr val="428AB7"/>
            </a:solidFill>
            <a:prstDash val="solid"/>
            <a:headEnd type="none" w="med" len="med"/>
            <a:tailEnd type="arrow" w="med" len="med"/>
          </a:ln>
        </p:spPr>
      </p:cxnSp>
      <p:cxnSp>
        <p:nvCxnSpPr>
          <p:cNvPr id="17414" name="直接箭头连接符 5"/>
          <p:cNvCxnSpPr/>
          <p:nvPr/>
        </p:nvCxnSpPr>
        <p:spPr>
          <a:xfrm flipH="1">
            <a:off x="5789613" y="1841500"/>
            <a:ext cx="935037" cy="433388"/>
          </a:xfrm>
          <a:prstGeom prst="straightConnector1">
            <a:avLst/>
          </a:prstGeom>
          <a:ln w="9525" cap="flat" cmpd="sng">
            <a:solidFill>
              <a:srgbClr val="428AB7"/>
            </a:solidFill>
            <a:prstDash val="solid"/>
            <a:headEnd type="none" w="med" len="med"/>
            <a:tailEnd type="arrow" w="med" len="med"/>
          </a:ln>
        </p:spPr>
      </p:cxnSp>
      <p:sp>
        <p:nvSpPr>
          <p:cNvPr id="17415" name="矩形 6"/>
          <p:cNvSpPr/>
          <p:nvPr/>
        </p:nvSpPr>
        <p:spPr>
          <a:xfrm>
            <a:off x="6600825" y="1412875"/>
            <a:ext cx="2233613" cy="428625"/>
          </a:xfrm>
          <a:prstGeom prst="rect">
            <a:avLst/>
          </a:prstGeom>
          <a:solidFill>
            <a:schemeClr val="bg1"/>
          </a:solidFill>
          <a:ln w="9525" cap="flat" cmpd="sng">
            <a:solidFill>
              <a:srgbClr val="428AB7"/>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Name of the invitees</a:t>
            </a:r>
            <a:endParaRPr lang="en-US" altLang="zh-CN" sz="1800" dirty="0">
              <a:solidFill>
                <a:srgbClr val="282917"/>
              </a:solidFill>
              <a:latin typeface="Times New Roman" panose="02020603050405020304" pitchFamily="18" charset="0"/>
              <a:ea typeface="Times New Roman" panose="02020603050405020304" pitchFamily="18" charset="0"/>
            </a:endParaRPr>
          </a:p>
        </p:txBody>
      </p:sp>
      <p:sp>
        <p:nvSpPr>
          <p:cNvPr id="17416" name="矩形 1073743949"/>
          <p:cNvSpPr/>
          <p:nvPr/>
        </p:nvSpPr>
        <p:spPr>
          <a:xfrm>
            <a:off x="6724650" y="3719513"/>
            <a:ext cx="1171575" cy="39528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Occasion</a:t>
            </a:r>
            <a:endParaRPr lang="en-US" altLang="en-US" sz="1800" dirty="0">
              <a:solidFill>
                <a:schemeClr val="tx1"/>
              </a:solidFill>
              <a:latin typeface="Times New Roman" panose="02020603050405020304" pitchFamily="18" charset="0"/>
            </a:endParaRPr>
          </a:p>
        </p:txBody>
      </p:sp>
      <p:cxnSp>
        <p:nvCxnSpPr>
          <p:cNvPr id="17417" name="自选图形 21"/>
          <p:cNvCxnSpPr/>
          <p:nvPr/>
        </p:nvCxnSpPr>
        <p:spPr>
          <a:xfrm flipH="1" flipV="1">
            <a:off x="5973763" y="3762375"/>
            <a:ext cx="750887" cy="53975"/>
          </a:xfrm>
          <a:prstGeom prst="straightConnector1">
            <a:avLst/>
          </a:prstGeom>
          <a:ln w="9525" cap="flat" cmpd="sng">
            <a:solidFill>
              <a:schemeClr val="accent2"/>
            </a:solidFill>
            <a:prstDash val="solid"/>
            <a:headEnd type="none" w="med" len="med"/>
            <a:tailEnd type="triangle" w="med" len="med"/>
          </a:ln>
        </p:spPr>
      </p:cxnSp>
      <p:cxnSp>
        <p:nvCxnSpPr>
          <p:cNvPr id="17418" name="自选图形 21"/>
          <p:cNvCxnSpPr/>
          <p:nvPr/>
        </p:nvCxnSpPr>
        <p:spPr>
          <a:xfrm flipH="1">
            <a:off x="5695950" y="2590800"/>
            <a:ext cx="962025" cy="184150"/>
          </a:xfrm>
          <a:prstGeom prst="straightConnector1">
            <a:avLst/>
          </a:prstGeom>
          <a:ln w="9525" cap="flat" cmpd="sng">
            <a:solidFill>
              <a:schemeClr val="accent2"/>
            </a:solidFill>
            <a:prstDash val="solid"/>
            <a:headEnd type="none" w="med" len="med"/>
            <a:tailEnd type="triangle" w="med" len="med"/>
          </a:ln>
        </p:spPr>
      </p:cxnSp>
      <p:sp>
        <p:nvSpPr>
          <p:cNvPr id="17419" name="矩形 22"/>
          <p:cNvSpPr/>
          <p:nvPr/>
        </p:nvSpPr>
        <p:spPr>
          <a:xfrm>
            <a:off x="6657975" y="2274888"/>
            <a:ext cx="2066925" cy="5921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Polite expression of accepting</a:t>
            </a:r>
            <a:endParaRPr lang="en-US" altLang="en-US" sz="1800" dirty="0">
              <a:solidFill>
                <a:schemeClr val="tx1"/>
              </a:solidFill>
              <a:latin typeface="Times New Roman" panose="02020603050405020304" pitchFamily="18" charset="0"/>
            </a:endParaRPr>
          </a:p>
        </p:txBody>
      </p:sp>
      <p:sp>
        <p:nvSpPr>
          <p:cNvPr id="17420" name="矩形 22"/>
          <p:cNvSpPr/>
          <p:nvPr/>
        </p:nvSpPr>
        <p:spPr>
          <a:xfrm>
            <a:off x="6881813" y="3100388"/>
            <a:ext cx="2233612" cy="4016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Name of the inviters</a:t>
            </a:r>
            <a:endParaRPr lang="en-US" altLang="en-US" sz="1800" dirty="0">
              <a:solidFill>
                <a:schemeClr val="tx1"/>
              </a:solidFill>
              <a:latin typeface="Times New Roman" panose="02020603050405020304" pitchFamily="18" charset="0"/>
            </a:endParaRPr>
          </a:p>
        </p:txBody>
      </p:sp>
      <p:sp>
        <p:nvSpPr>
          <p:cNvPr id="17421" name="矩形 1073743949"/>
          <p:cNvSpPr/>
          <p:nvPr/>
        </p:nvSpPr>
        <p:spPr>
          <a:xfrm>
            <a:off x="6881813" y="4406900"/>
            <a:ext cx="2005012" cy="606425"/>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Details of the date, time and place</a:t>
            </a:r>
            <a:endParaRPr lang="en-US" altLang="en-US" sz="1800" dirty="0">
              <a:solidFill>
                <a:schemeClr val="tx1"/>
              </a:solidFill>
              <a:latin typeface="Times New Roman" panose="02020603050405020304" pitchFamily="18" charset="0"/>
            </a:endParaRPr>
          </a:p>
        </p:txBody>
      </p:sp>
      <p:cxnSp>
        <p:nvCxnSpPr>
          <p:cNvPr id="17422" name="自选图形 21"/>
          <p:cNvCxnSpPr/>
          <p:nvPr/>
        </p:nvCxnSpPr>
        <p:spPr>
          <a:xfrm flipH="1" flipV="1">
            <a:off x="6143625" y="4289425"/>
            <a:ext cx="727075" cy="219075"/>
          </a:xfrm>
          <a:prstGeom prst="straightConnector1">
            <a:avLst/>
          </a:prstGeom>
          <a:ln w="9525" cap="flat" cmpd="sng">
            <a:solidFill>
              <a:schemeClr val="accent2"/>
            </a:solidFill>
            <a:prstDash val="solid"/>
            <a:headEnd type="none" w="med" len="med"/>
            <a:tailEnd type="triangle" w="med" len="med"/>
          </a:ln>
        </p:spPr>
      </p:cxnSp>
      <p:cxnSp>
        <p:nvCxnSpPr>
          <p:cNvPr id="17423" name="自选图形 21"/>
          <p:cNvCxnSpPr/>
          <p:nvPr/>
        </p:nvCxnSpPr>
        <p:spPr>
          <a:xfrm flipH="1">
            <a:off x="6256338" y="4676775"/>
            <a:ext cx="614362" cy="66675"/>
          </a:xfrm>
          <a:prstGeom prst="straightConnector1">
            <a:avLst/>
          </a:prstGeom>
          <a:ln w="9525" cap="flat" cmpd="sng">
            <a:solidFill>
              <a:schemeClr val="accent2"/>
            </a:solidFill>
            <a:prstDash val="solid"/>
            <a:headEnd type="none" w="med" len="med"/>
            <a:tailEnd type="triangle" w="med" len="med"/>
          </a:ln>
        </p:spPr>
      </p:cxn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idx="4294967295"/>
          </p:nvPr>
        </p:nvSpPr>
        <p:spPr>
          <a:xfrm>
            <a:off x="952500" y="349250"/>
            <a:ext cx="8091488"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rPr>
              <a:t>Task 3 </a:t>
            </a:r>
            <a:br>
              <a:rPr lang="zh-CN" altLang="en-US" sz="2400" dirty="0">
                <a:solidFill>
                  <a:srgbClr val="282917"/>
                </a:solidFill>
                <a:latin typeface="Times New Roman" panose="02020603050405020304" pitchFamily="18" charset="0"/>
              </a:rPr>
            </a:br>
            <a:r>
              <a:rPr lang="zh-CN" altLang="en-US" sz="2400" dirty="0">
                <a:solidFill>
                  <a:srgbClr val="282917"/>
                </a:solidFill>
                <a:latin typeface="Times New Roman" panose="02020603050405020304" pitchFamily="18" charset="0"/>
              </a:rPr>
              <a:t>Directions: Read Case </a:t>
            </a:r>
            <a:r>
              <a:rPr lang="en-US" altLang="zh-CN" sz="2400" dirty="0" smtClean="0">
                <a:solidFill>
                  <a:srgbClr val="282917"/>
                </a:solidFill>
                <a:latin typeface="Times New Roman" panose="02020603050405020304" pitchFamily="18" charset="0"/>
              </a:rPr>
              <a:t>4</a:t>
            </a:r>
            <a:r>
              <a:rPr lang="zh-CN" altLang="en-US" sz="2400" dirty="0" smtClean="0">
                <a:solidFill>
                  <a:srgbClr val="282917"/>
                </a:solidFill>
                <a:latin typeface="Times New Roman" panose="02020603050405020304" pitchFamily="18" charset="0"/>
              </a:rPr>
              <a:t> </a:t>
            </a:r>
            <a:r>
              <a:rPr lang="zh-CN" altLang="en-US" sz="2400" dirty="0">
                <a:solidFill>
                  <a:srgbClr val="282917"/>
                </a:solidFill>
                <a:latin typeface="Times New Roman" panose="02020603050405020304" pitchFamily="18" charset="0"/>
              </a:rPr>
              <a:t>and summarize the writing process of an invitation.</a:t>
            </a:r>
            <a:endParaRPr lang="zh-CN" altLang="en-US" sz="2400" dirty="0">
              <a:solidFill>
                <a:srgbClr val="282917"/>
              </a:solidFill>
              <a:latin typeface="Times New Roman" panose="02020603050405020304" pitchFamily="18" charset="0"/>
            </a:endParaRPr>
          </a:p>
        </p:txBody>
      </p:sp>
      <p:sp>
        <p:nvSpPr>
          <p:cNvPr id="18435" name="内容占位符 2"/>
          <p:cNvSpPr>
            <a:spLocks noGrp="1"/>
          </p:cNvSpPr>
          <p:nvPr>
            <p:ph idx="4294967295"/>
          </p:nvPr>
        </p:nvSpPr>
        <p:spPr>
          <a:xfrm>
            <a:off x="985838" y="1533525"/>
            <a:ext cx="7961312" cy="5124450"/>
          </a:xfrm>
        </p:spPr>
        <p:txBody>
          <a:bodyPr vert="horz" wrap="square" lIns="91440" tIns="45720" rIns="91440" bIns="45720" anchor="t" anchorCtr="0"/>
          <a:lstStyle/>
          <a:p>
            <a:pPr>
              <a:buNone/>
            </a:pPr>
            <a:endParaRPr lang="zh-CN" altLang="en-US" sz="2000" dirty="0">
              <a:solidFill>
                <a:srgbClr val="282917"/>
              </a:solidFill>
              <a:latin typeface="Times New Roman" panose="02020603050405020304" pitchFamily="18" charset="0"/>
            </a:endParaRPr>
          </a:p>
          <a:p>
            <a:pPr>
              <a:buNone/>
            </a:pPr>
            <a:r>
              <a:rPr lang="zh-CN" altLang="en-US" sz="2000" dirty="0">
                <a:solidFill>
                  <a:srgbClr val="282917"/>
                </a:solidFill>
                <a:latin typeface="Times New Roman" panose="02020603050405020304" pitchFamily="18" charset="0"/>
              </a:rPr>
              <a:t>      </a:t>
            </a:r>
            <a:r>
              <a:rPr lang="zh-CN" altLang="en-US" sz="2000" b="0" dirty="0">
                <a:solidFill>
                  <a:srgbClr val="282917"/>
                </a:solidFill>
                <a:latin typeface="Times New Roman" panose="02020603050405020304" pitchFamily="18" charset="0"/>
              </a:rPr>
              <a:t>Step 1: </a:t>
            </a:r>
            <a:r>
              <a:rPr lang="zh-CN" altLang="en-US" sz="2000" b="0" u="sng" dirty="0">
                <a:solidFill>
                  <a:srgbClr val="282917"/>
                </a:solidFill>
                <a:latin typeface="Times New Roman" panose="02020603050405020304" pitchFamily="18" charset="0"/>
              </a:rPr>
              <a:t>     </a:t>
            </a:r>
            <a:r>
              <a:rPr lang="zh-CN" altLang="en-US" sz="2000" b="0" dirty="0">
                <a:solidFill>
                  <a:srgbClr val="282917"/>
                </a:solidFill>
                <a:latin typeface="Times New Roman" panose="02020603050405020304" pitchFamily="18" charset="0"/>
              </a:rPr>
              <a:t>                                           </a:t>
            </a:r>
            <a:endParaRPr lang="zh-CN" altLang="en-US" sz="2000" b="0" dirty="0">
              <a:solidFill>
                <a:srgbClr val="282917"/>
              </a:solidFill>
              <a:latin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rPr>
              <a:t>      Step 2: </a:t>
            </a:r>
            <a:r>
              <a:rPr lang="zh-CN" altLang="en-US" sz="2000" b="0" u="sng" dirty="0">
                <a:solidFill>
                  <a:srgbClr val="282917"/>
                </a:solidFill>
                <a:latin typeface="Times New Roman" panose="02020603050405020304" pitchFamily="18" charset="0"/>
              </a:rPr>
              <a:t>                                             </a:t>
            </a:r>
            <a:endParaRPr lang="zh-CN" altLang="en-US" sz="2000" b="0" dirty="0">
              <a:solidFill>
                <a:srgbClr val="282917"/>
              </a:solidFill>
              <a:latin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rPr>
              <a:t>      Step 3: </a:t>
            </a:r>
            <a:r>
              <a:rPr lang="zh-CN" altLang="en-US" sz="2000" b="0" u="sng" dirty="0">
                <a:solidFill>
                  <a:srgbClr val="282917"/>
                </a:solidFill>
                <a:latin typeface="Times New Roman" panose="02020603050405020304" pitchFamily="18" charset="0"/>
              </a:rPr>
              <a:t>                                             </a:t>
            </a:r>
            <a:endParaRPr lang="zh-CN" altLang="en-US" sz="2000" b="0" dirty="0">
              <a:solidFill>
                <a:srgbClr val="282917"/>
              </a:solidFill>
              <a:latin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rPr>
              <a:t>      Step 4: </a:t>
            </a:r>
            <a:r>
              <a:rPr lang="zh-CN" altLang="en-US" sz="2000" b="0" u="sng" dirty="0">
                <a:solidFill>
                  <a:srgbClr val="282917"/>
                </a:solidFill>
                <a:latin typeface="Times New Roman" panose="02020603050405020304" pitchFamily="18" charset="0"/>
              </a:rPr>
              <a:t>   </a:t>
            </a:r>
            <a:endParaRPr lang="zh-CN" altLang="en-US" sz="2000" b="0" u="sng" dirty="0">
              <a:solidFill>
                <a:srgbClr val="282917"/>
              </a:solidFill>
              <a:latin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rPr>
              <a:t>      Step 5: </a:t>
            </a:r>
            <a:r>
              <a:rPr lang="zh-CN" altLang="en-US" sz="2000" b="0" u="sng" dirty="0">
                <a:solidFill>
                  <a:srgbClr val="282917"/>
                </a:solidFill>
                <a:latin typeface="Times New Roman" panose="02020603050405020304" pitchFamily="18" charset="0"/>
              </a:rPr>
              <a:t>                                         </a:t>
            </a:r>
            <a:endParaRPr lang="zh-CN" altLang="en-US" sz="2000" b="0" dirty="0">
              <a:solidFill>
                <a:srgbClr val="282917"/>
              </a:solidFill>
              <a:latin typeface="Times New Roman" panose="02020603050405020304" pitchFamily="18" charset="0"/>
            </a:endParaRPr>
          </a:p>
        </p:txBody>
      </p:sp>
      <p:cxnSp>
        <p:nvCxnSpPr>
          <p:cNvPr id="18436" name="直接连接符 4"/>
          <p:cNvCxnSpPr/>
          <p:nvPr/>
        </p:nvCxnSpPr>
        <p:spPr>
          <a:xfrm flipV="1">
            <a:off x="2551113" y="2093913"/>
            <a:ext cx="4248150" cy="30162"/>
          </a:xfrm>
          <a:prstGeom prst="line">
            <a:avLst/>
          </a:prstGeom>
          <a:ln w="9525" cap="flat" cmpd="sng">
            <a:solidFill>
              <a:srgbClr val="282917"/>
            </a:solidFill>
            <a:prstDash val="solid"/>
            <a:headEnd type="none" w="med" len="med"/>
            <a:tailEnd type="none" w="med" len="med"/>
          </a:ln>
        </p:spPr>
      </p:cxnSp>
      <p:cxnSp>
        <p:nvCxnSpPr>
          <p:cNvPr id="18437" name="直接连接符 6"/>
          <p:cNvCxnSpPr/>
          <p:nvPr/>
        </p:nvCxnSpPr>
        <p:spPr>
          <a:xfrm flipV="1">
            <a:off x="2571750" y="2492375"/>
            <a:ext cx="4241800" cy="19050"/>
          </a:xfrm>
          <a:prstGeom prst="line">
            <a:avLst/>
          </a:prstGeom>
          <a:ln w="9525" cap="flat" cmpd="sng">
            <a:solidFill>
              <a:srgbClr val="282917"/>
            </a:solidFill>
            <a:prstDash val="solid"/>
            <a:headEnd type="none" w="med" len="med"/>
            <a:tailEnd type="none" w="med" len="med"/>
          </a:ln>
        </p:spPr>
      </p:cxnSp>
      <p:cxnSp>
        <p:nvCxnSpPr>
          <p:cNvPr id="18438" name="直接连接符 7"/>
          <p:cNvCxnSpPr/>
          <p:nvPr/>
        </p:nvCxnSpPr>
        <p:spPr>
          <a:xfrm flipV="1">
            <a:off x="2555875" y="2890838"/>
            <a:ext cx="4287838" cy="19050"/>
          </a:xfrm>
          <a:prstGeom prst="line">
            <a:avLst/>
          </a:prstGeom>
          <a:ln w="9525" cap="flat" cmpd="sng">
            <a:solidFill>
              <a:srgbClr val="282917"/>
            </a:solidFill>
            <a:prstDash val="solid"/>
            <a:headEnd type="none" w="med" len="med"/>
            <a:tailEnd type="none" w="med" len="med"/>
          </a:ln>
        </p:spPr>
      </p:cxnSp>
      <p:cxnSp>
        <p:nvCxnSpPr>
          <p:cNvPr id="18439" name="直接连接符 8"/>
          <p:cNvCxnSpPr/>
          <p:nvPr/>
        </p:nvCxnSpPr>
        <p:spPr>
          <a:xfrm flipV="1">
            <a:off x="2541588" y="3289300"/>
            <a:ext cx="4257675" cy="4763"/>
          </a:xfrm>
          <a:prstGeom prst="line">
            <a:avLst/>
          </a:prstGeom>
          <a:ln w="9525" cap="flat" cmpd="sng">
            <a:solidFill>
              <a:srgbClr val="282917"/>
            </a:solidFill>
            <a:prstDash val="solid"/>
            <a:headEnd type="none" w="med" len="med"/>
            <a:tailEnd type="none" w="med" len="med"/>
          </a:ln>
        </p:spPr>
      </p:cxnSp>
      <p:cxnSp>
        <p:nvCxnSpPr>
          <p:cNvPr id="18440" name="直接连接符 3"/>
          <p:cNvCxnSpPr/>
          <p:nvPr/>
        </p:nvCxnSpPr>
        <p:spPr>
          <a:xfrm flipV="1">
            <a:off x="2554288" y="3670300"/>
            <a:ext cx="4257675" cy="4763"/>
          </a:xfrm>
          <a:prstGeom prst="line">
            <a:avLst/>
          </a:prstGeom>
          <a:ln w="9525" cap="flat" cmpd="sng">
            <a:solidFill>
              <a:srgbClr val="282917"/>
            </a:solidFill>
            <a:prstDash val="solid"/>
            <a:headEnd type="none" w="med" len="med"/>
            <a:tailEnd type="none" w="med" len="med"/>
          </a:ln>
        </p:spPr>
      </p:cxnSp>
      <p:sp>
        <p:nvSpPr>
          <p:cNvPr id="20483" name="内容占位符 2"/>
          <p:cNvSpPr>
            <a:spLocks noGrp="1"/>
          </p:cNvSpPr>
          <p:nvPr/>
        </p:nvSpPr>
        <p:spPr>
          <a:xfrm>
            <a:off x="2251075" y="1819275"/>
            <a:ext cx="6793865"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rPr>
              <a:t>1. Providing the name of the inviter(s).</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2. Giving polite expression of inviting.</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3. Providing the name of the invitee(s).</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4. Giving details of the date, time and place of the occasion</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5. Providing other information, such as the phone number for someone who cannot </a:t>
            </a:r>
            <a:r>
              <a:rPr lang="en-US" altLang="zh-CN" sz="2000" b="0" dirty="0" smtClean="0">
                <a:latin typeface="Times New Roman" panose="02020603050405020304" pitchFamily="18" charset="0"/>
              </a:rPr>
              <a:t>accept</a:t>
            </a:r>
            <a:r>
              <a:rPr lang="en-US" altLang="zh-CN" sz="2000" b="0" dirty="0" smtClean="0">
                <a:latin typeface="Times New Roman" panose="02020603050405020304" pitchFamily="18" charset="0"/>
              </a:rPr>
              <a:t> the invitation.</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additive="base">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3" end="3"/>
                                            </p:txEl>
                                          </p:spTgt>
                                        </p:tgtEl>
                                        <p:attrNameLst>
                                          <p:attrName>style.visibility</p:attrName>
                                        </p:attrNameLst>
                                      </p:cBhvr>
                                      <p:to>
                                        <p:strVal val="visible"/>
                                      </p:to>
                                    </p:set>
                                    <p:anim calcmode="lin" valueType="num">
                                      <p:cBhvr additive="base">
                                        <p:cTn id="25"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483">
                                            <p:txEl>
                                              <p:pRg st="4" end="4"/>
                                            </p:txEl>
                                          </p:spTgt>
                                        </p:tgtEl>
                                        <p:attrNameLst>
                                          <p:attrName>style.visibility</p:attrName>
                                        </p:attrNameLst>
                                      </p:cBhvr>
                                      <p:to>
                                        <p:strVal val="visible"/>
                                      </p:to>
                                    </p:set>
                                    <p:anim calcmode="lin" valueType="num">
                                      <p:cBhvr additive="base">
                                        <p:cTn id="31"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eaLnBrk="1" hangingPunct="1">
              <a:spcBef>
                <a:spcPct val="0"/>
              </a:spcBef>
              <a:buSzTx/>
              <a:buFont typeface="Arial" panose="020B0604020202020204" pitchFamily="34" charset="0"/>
              <a:buNone/>
            </a:pPr>
            <a:r>
              <a:rPr lang="en-US" altLang="zh-CN" sz="2000" dirty="0">
                <a:solidFill>
                  <a:srgbClr val="282917"/>
                </a:solidFill>
                <a:latin typeface="Times New Roman" panose="02020603050405020304" pitchFamily="18" charset="0"/>
                <a:cs typeface="Times New Roman" panose="02020603050405020304" pitchFamily="18" charset="0"/>
              </a:rPr>
              <a:t>Notes注释</a:t>
            </a:r>
            <a:endParaRPr lang="en-US" altLang="zh-CN"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endParaRPr lang="en-US" altLang="zh-CN" sz="200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282917"/>
                </a:solidFill>
                <a:latin typeface="Times New Roman" panose="02020603050405020304" pitchFamily="18" charset="0"/>
                <a:cs typeface="Times New Roman" panose="02020603050405020304" pitchFamily="18" charset="0"/>
              </a:rPr>
              <a:t>request the pleasure of the company of  恭请光临</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0" lvl="0" indent="0" algn="just" eaLnBrk="1" hangingPunct="1">
              <a:spcBef>
                <a:spcPct val="0"/>
              </a:spcBef>
              <a:buSzTx/>
              <a:buFont typeface="Arial" panose="020B0604020202020204" pitchFamily="34" charset="0"/>
              <a:buNone/>
            </a:pPr>
            <a:r>
              <a:rPr lang="en-US" altLang="zh-CN" sz="2000" b="0" dirty="0">
                <a:solidFill>
                  <a:srgbClr val="282917"/>
                </a:solidFill>
                <a:latin typeface="Times New Roman" panose="02020603050405020304" pitchFamily="18" charset="0"/>
                <a:cs typeface="Times New Roman" panose="02020603050405020304" pitchFamily="18" charset="0"/>
              </a:rPr>
              <a:t>accept with pleasure  乐意接受</a:t>
            </a:r>
            <a:r>
              <a:rPr lang="zh-CN" altLang="en-US" sz="2400" b="0" dirty="0">
                <a:solidFill>
                  <a:schemeClr val="tx1"/>
                </a:solidFill>
                <a:latin typeface="宋体" panose="02010600030101010101" pitchFamily="2" charset="-122"/>
              </a:rPr>
              <a:t>                               </a:t>
            </a:r>
            <a:endParaRPr lang="en-US" altLang="zh-CN" sz="2000" b="0" dirty="0">
              <a:solidFill>
                <a:srgbClr val="32220E"/>
              </a:solidFill>
              <a:latin typeface="Roboto Light" panose="02000000000000000000"/>
            </a:endParaRPr>
          </a:p>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a:xfrm>
            <a:off x="1185863" y="709613"/>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rPr>
              <a:t>Ⅳ.Useful Expressions                              </a:t>
            </a:r>
            <a:br>
              <a:rPr lang="zh-CN" altLang="en-US" dirty="0">
                <a:solidFill>
                  <a:srgbClr val="282917"/>
                </a:solidFill>
                <a:latin typeface="Times New Roman" panose="02020603050405020304" pitchFamily="18" charset="0"/>
              </a:rPr>
            </a:br>
            <a:r>
              <a:rPr lang="zh-CN" altLang="en-US" sz="2400" dirty="0">
                <a:solidFill>
                  <a:srgbClr val="282917"/>
                </a:solidFill>
                <a:latin typeface="Times New Roman" panose="02020603050405020304" pitchFamily="18" charset="0"/>
              </a:rPr>
              <a:t>1.Words and Phrases</a:t>
            </a:r>
            <a:br>
              <a:rPr lang="zh-CN" altLang="en-US" dirty="0">
                <a:latin typeface="Times New Roman" panose="02020603050405020304" pitchFamily="18" charset="0"/>
              </a:rPr>
            </a:br>
            <a:endParaRPr lang="zh-CN" altLang="en-US" dirty="0">
              <a:latin typeface="Times New Roman" panose="02020603050405020304" pitchFamily="18" charset="0"/>
            </a:endParaRPr>
          </a:p>
        </p:txBody>
      </p:sp>
      <p:sp>
        <p:nvSpPr>
          <p:cNvPr id="21507" name="内容占位符 2"/>
          <p:cNvSpPr>
            <a:spLocks noGrp="1"/>
          </p:cNvSpPr>
          <p:nvPr>
            <p:ph idx="4294967295"/>
          </p:nvPr>
        </p:nvSpPr>
        <p:spPr>
          <a:xfrm>
            <a:off x="1238250" y="1812925"/>
            <a:ext cx="7753350" cy="4711700"/>
          </a:xfrm>
        </p:spPr>
        <p:txBody>
          <a:bodyPr vert="horz" wrap="square" lIns="91440" tIns="45720" rIns="91440" bIns="45720" anchor="t" anchorCtr="0"/>
          <a:lstStyle/>
          <a:p>
            <a:pPr>
              <a:buNone/>
            </a:pPr>
            <a:r>
              <a:rPr lang="zh-CN" altLang="en-US" sz="2000" dirty="0">
                <a:solidFill>
                  <a:srgbClr val="282917"/>
                </a:solidFill>
                <a:latin typeface="Times New Roman" panose="02020603050405020304" pitchFamily="18" charset="0"/>
                <a:cs typeface="Times New Roman" panose="02020603050405020304" pitchFamily="18" charset="0"/>
              </a:rPr>
              <a:t>Words</a:t>
            </a: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anniversary  n. 周年                     banquet  n. 宴会</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celebration  n. 庆祝会                  company  n. 陪伴，陪同</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cordially  adv. 热诚地                  dinner  n. 晚宴</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occasion  n. 场合                          engagement  n. 约定，约会，订婚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pleased  adj. 高兴的                     presence  n. 出席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presentation  n. 展示会                previous  adj. 先前的，以前的</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summit  n. 峰会                            workshop  n. 研讨会</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p:cNvSpPr>
          <p:nvPr>
            <p:ph idx="4294967295"/>
          </p:nvPr>
        </p:nvSpPr>
        <p:spPr>
          <a:xfrm>
            <a:off x="1327150" y="1312863"/>
            <a:ext cx="7770813" cy="5211762"/>
          </a:xfrm>
        </p:spPr>
        <p:txBody>
          <a:bodyPr vert="horz" wrap="square" lIns="91440" tIns="45720" rIns="91440" bIns="45720" anchor="t" anchorCtr="0"/>
          <a:lstStyle/>
          <a:p>
            <a:pPr>
              <a:buNone/>
            </a:pPr>
            <a:r>
              <a:rPr lang="zh-CN" altLang="en-US" sz="2000" dirty="0">
                <a:solidFill>
                  <a:srgbClr val="282917"/>
                </a:solidFill>
                <a:latin typeface="Times New Roman" panose="02020603050405020304" pitchFamily="18" charset="0"/>
                <a:cs typeface="Times New Roman" panose="02020603050405020304" pitchFamily="18" charset="0"/>
              </a:rPr>
              <a:t>Phrases    </a:t>
            </a:r>
            <a:endParaRPr lang="zh-CN" altLang="en-US" sz="200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be delighted to 很高兴                        because of 由于</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buffet party 自助餐会                         closing ceremony 闭幕式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farewell party 告别会                          in the near future 在不久的将来</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in honor of 为向</a:t>
            </a:r>
            <a:r>
              <a:rPr lang="zh-CN" altLang="en-US"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表示敬意           on behalf of 代表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on that particular day 那天                  opening ceremony 开幕式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ribbon-cutting ceremony 剪彩仪式     welcoming party 欢迎会</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4294967295"/>
          </p:nvPr>
        </p:nvSpPr>
        <p:spPr>
          <a:xfrm>
            <a:off x="1182688" y="633413"/>
            <a:ext cx="7896225" cy="5124450"/>
          </a:xfrm>
        </p:spPr>
        <p:txBody>
          <a:bodyPr vert="horz" wrap="square" lIns="91440" tIns="45720" rIns="91440" bIns="45720" anchor="t" anchorCtr="0"/>
          <a:lstStyle/>
          <a:p>
            <a:pPr>
              <a:buNone/>
            </a:pPr>
            <a:endParaRPr lang="en-US" altLang="zh-CN" dirty="0">
              <a:latin typeface="Times New Roman" panose="02020603050405020304" pitchFamily="18" charset="0"/>
              <a:cs typeface="Times New Roman" panose="02020603050405020304" pitchFamily="18" charset="0"/>
            </a:endParaRPr>
          </a:p>
          <a:p>
            <a:pPr>
              <a:buNone/>
            </a:pPr>
            <a:r>
              <a:rPr lang="en-US" altLang="zh-CN" sz="2400" dirty="0">
                <a:solidFill>
                  <a:srgbClr val="282917"/>
                </a:solidFill>
                <a:latin typeface="Times New Roman" panose="02020603050405020304" pitchFamily="18" charset="0"/>
                <a:cs typeface="Times New Roman" panose="02020603050405020304" pitchFamily="18" charset="0"/>
              </a:rPr>
              <a:t>2.	Sentence Structures</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(1) ...(Host or/and hostess) request(s) the pleasure of the company of ...(guests) at reception/dinner/... at ... a.m./p.m. on ...(date) at ...(place)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宋体" panose="02010600030101010101" pitchFamily="2" charset="-122"/>
                <a:cs typeface="Times New Roman" panose="02020603050405020304" pitchFamily="18" charset="0"/>
              </a:rPr>
              <a:t>  </a:t>
            </a:r>
            <a:r>
              <a:rPr lang="en-US" altLang="zh-CN" sz="2000" b="0" dirty="0">
                <a:solidFill>
                  <a:srgbClr val="282917"/>
                </a:solidFill>
                <a:latin typeface="宋体" panose="02010600030101010101" pitchFamily="2" charset="-122"/>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恭请</a:t>
            </a:r>
            <a:r>
              <a:rPr lang="en-US" altLang="zh-CN" sz="2000" b="0" dirty="0">
                <a:solidFill>
                  <a:srgbClr val="282917"/>
                </a:solidFill>
                <a:latin typeface="宋体" panose="02010600030101010101" pitchFamily="2" charset="-122"/>
                <a:ea typeface="Times New Roman" panose="02020603050405020304" pitchFamily="18" charset="0"/>
                <a:sym typeface="+mn-ea"/>
              </a:rPr>
              <a:t>……</a:t>
            </a:r>
            <a:r>
              <a:rPr lang="zh-CN" altLang="en-US" sz="2000" b="0" dirty="0">
                <a:solidFill>
                  <a:srgbClr val="282917"/>
                </a:solidFill>
                <a:latin typeface="Times New Roman" panose="02020603050405020304" pitchFamily="18" charset="0"/>
                <a:cs typeface="Times New Roman" panose="02020603050405020304" pitchFamily="18" charset="0"/>
              </a:rPr>
              <a:t>于某年某月某刻光临</a:t>
            </a:r>
            <a:r>
              <a:rPr lang="en-US" altLang="zh-CN" sz="2000" b="0" dirty="0">
                <a:solidFill>
                  <a:srgbClr val="282917"/>
                </a:solidFill>
                <a:latin typeface="宋体" panose="02010600030101010101" pitchFamily="2" charset="-122"/>
                <a:ea typeface="Times New Roman" panose="02020603050405020304" pitchFamily="18" charset="0"/>
                <a:sym typeface="+mn-ea"/>
              </a:rPr>
              <a:t>……</a:t>
            </a:r>
            <a:r>
              <a:rPr lang="zh-CN" altLang="en-US" sz="2000" b="0" dirty="0">
                <a:solidFill>
                  <a:srgbClr val="282917"/>
                </a:solidFill>
                <a:latin typeface="Times New Roman" panose="02020603050405020304" pitchFamily="18" charset="0"/>
                <a:cs typeface="Times New Roman" panose="02020603050405020304" pitchFamily="18" charset="0"/>
              </a:rPr>
              <a:t>参加招待会</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宴会</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request the pleasure of the company of ...  </a:t>
            </a:r>
            <a:r>
              <a:rPr lang="zh-CN" altLang="en-US" sz="2000" b="0" dirty="0">
                <a:solidFill>
                  <a:srgbClr val="282917"/>
                </a:solidFill>
                <a:latin typeface="Times New Roman" panose="02020603050405020304" pitchFamily="18" charset="0"/>
                <a:cs typeface="Times New Roman" panose="02020603050405020304" pitchFamily="18" charset="0"/>
              </a:rPr>
              <a:t>恭请某人参加</a:t>
            </a:r>
            <a:r>
              <a:rPr lang="en-US" altLang="zh-CN" sz="2000" b="0" dirty="0">
                <a:solidFill>
                  <a:srgbClr val="282917"/>
                </a:solidFill>
                <a:latin typeface="宋体" panose="02010600030101010101" pitchFamily="2" charset="-122"/>
                <a:ea typeface="Times New Roman" panose="02020603050405020304" pitchFamily="18" charset="0"/>
                <a:sym typeface="+mn-ea"/>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e.g. Mr. and Mrs. Liu Tangde request the pleasure of the company of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Mr. and Mrs. Harry Davis at dinner at 6:30 p.m. on Sunday,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January 1, 2017 at Beijing Grand Hotel.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刘唐得夫妇恭请哈里</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戴维斯夫妇参加</a:t>
            </a:r>
            <a:r>
              <a:rPr lang="en-US" altLang="zh-CN" sz="2000" b="0" dirty="0">
                <a:solidFill>
                  <a:srgbClr val="282917"/>
                </a:solidFill>
                <a:latin typeface="Times New Roman" panose="02020603050405020304" pitchFamily="18" charset="0"/>
                <a:cs typeface="Times New Roman" panose="02020603050405020304" pitchFamily="18" charset="0"/>
              </a:rPr>
              <a:t>2017</a:t>
            </a:r>
            <a:r>
              <a:rPr lang="zh-CN" altLang="en-US" sz="2000" b="0" dirty="0">
                <a:solidFill>
                  <a:srgbClr val="282917"/>
                </a:solidFill>
                <a:latin typeface="Times New Roman" panose="02020603050405020304" pitchFamily="18" charset="0"/>
                <a:cs typeface="Times New Roman" panose="02020603050405020304" pitchFamily="18" charset="0"/>
              </a:rPr>
              <a:t>年</a:t>
            </a:r>
            <a:r>
              <a:rPr lang="en-US" altLang="zh-CN" sz="2000" b="0" dirty="0">
                <a:solidFill>
                  <a:srgbClr val="282917"/>
                </a:solidFill>
                <a:latin typeface="Times New Roman" panose="02020603050405020304" pitchFamily="18" charset="0"/>
                <a:cs typeface="Times New Roman" panose="02020603050405020304" pitchFamily="18" charset="0"/>
              </a:rPr>
              <a:t>1</a:t>
            </a:r>
            <a:r>
              <a:rPr lang="zh-CN" altLang="en-US" sz="2000" b="0" dirty="0">
                <a:solidFill>
                  <a:srgbClr val="282917"/>
                </a:solidFill>
                <a:latin typeface="Times New Roman" panose="02020603050405020304" pitchFamily="18" charset="0"/>
                <a:cs typeface="Times New Roman" panose="02020603050405020304" pitchFamily="18" charset="0"/>
              </a:rPr>
              <a:t>月</a:t>
            </a:r>
            <a:r>
              <a:rPr lang="en-US" altLang="zh-CN" sz="2000" b="0" dirty="0">
                <a:solidFill>
                  <a:srgbClr val="282917"/>
                </a:solidFill>
                <a:latin typeface="Times New Roman" panose="02020603050405020304" pitchFamily="18" charset="0"/>
                <a:cs typeface="Times New Roman" panose="02020603050405020304" pitchFamily="18" charset="0"/>
              </a:rPr>
              <a:t>1</a:t>
            </a:r>
            <a:r>
              <a:rPr lang="zh-CN" altLang="en-US" sz="2000" b="0" dirty="0">
                <a:solidFill>
                  <a:srgbClr val="282917"/>
                </a:solidFill>
                <a:latin typeface="Times New Roman" panose="02020603050405020304" pitchFamily="18" charset="0"/>
                <a:cs typeface="Times New Roman" panose="02020603050405020304" pitchFamily="18" charset="0"/>
              </a:rPr>
              <a:t>日（星期日）</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下午</a:t>
            </a:r>
            <a:r>
              <a:rPr lang="en-US" altLang="zh-CN" sz="2000" b="0" dirty="0">
                <a:solidFill>
                  <a:srgbClr val="282917"/>
                </a:solidFill>
                <a:latin typeface="Times New Roman" panose="02020603050405020304" pitchFamily="18" charset="0"/>
                <a:cs typeface="Times New Roman" panose="02020603050405020304" pitchFamily="18" charset="0"/>
              </a:rPr>
              <a:t>6</a:t>
            </a:r>
            <a:r>
              <a:rPr lang="zh-CN" altLang="en-US" sz="2000" b="0" dirty="0">
                <a:solidFill>
                  <a:srgbClr val="282917"/>
                </a:solidFill>
                <a:latin typeface="Times New Roman" panose="02020603050405020304" pitchFamily="18" charset="0"/>
                <a:cs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30</a:t>
            </a:r>
            <a:r>
              <a:rPr lang="zh-CN" altLang="en-US" sz="2000" b="0" dirty="0">
                <a:solidFill>
                  <a:srgbClr val="282917"/>
                </a:solidFill>
                <a:latin typeface="Times New Roman" panose="02020603050405020304" pitchFamily="18" charset="0"/>
                <a:cs typeface="Times New Roman" panose="02020603050405020304" pitchFamily="18" charset="0"/>
              </a:rPr>
              <a:t>在北京大酒店的宴会。</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内容占位符 2"/>
          <p:cNvSpPr>
            <a:spLocks noGrp="1"/>
          </p:cNvSpPr>
          <p:nvPr>
            <p:ph idx="4294967295"/>
          </p:nvPr>
        </p:nvSpPr>
        <p:spPr>
          <a:xfrm>
            <a:off x="1030288" y="1208088"/>
            <a:ext cx="7961312" cy="5253037"/>
          </a:xfrm>
        </p:spPr>
        <p:txBody>
          <a:bodyPr vert="horz" wrap="square" lIns="91440" tIns="45720" rIns="91440" bIns="45720" anchor="t" anchorCtr="0"/>
          <a:lstStyle/>
          <a:p>
            <a:pPr>
              <a:buNone/>
            </a:pPr>
            <a:r>
              <a:rPr lang="zh-CN" altLang="en-US" sz="2000" b="0" dirty="0">
                <a:solidFill>
                  <a:srgbClr val="282917"/>
                </a:solidFill>
                <a:latin typeface="Times New Roman" panose="02020603050405020304" pitchFamily="18" charset="0"/>
                <a:cs typeface="Times New Roman" panose="02020603050405020304" pitchFamily="18" charset="0"/>
              </a:rPr>
              <a:t>(2)... request(s) your presence at ...  </a:t>
            </a:r>
            <a:r>
              <a:rPr lang="zh-CN" altLang="en-US" sz="2000" b="0" dirty="0">
                <a:solidFill>
                  <a:srgbClr val="282917"/>
                </a:solidFill>
                <a:latin typeface="宋体" panose="02010600030101010101" pitchFamily="2" charset="-122"/>
                <a:ea typeface="Times New Roman" panose="02020603050405020304" pitchFamily="18" charset="0"/>
                <a:sym typeface="+mn-ea"/>
              </a:rPr>
              <a:t>……</a:t>
            </a:r>
            <a:r>
              <a:rPr lang="zh-CN" altLang="en-US" sz="2000" b="0" dirty="0">
                <a:solidFill>
                  <a:srgbClr val="282917"/>
                </a:solidFill>
                <a:latin typeface="Times New Roman" panose="02020603050405020304" pitchFamily="18" charset="0"/>
                <a:cs typeface="Times New Roman" panose="02020603050405020304" pitchFamily="18" charset="0"/>
              </a:rPr>
              <a:t>敬邀光临</a:t>
            </a:r>
            <a:r>
              <a:rPr lang="zh-CN" altLang="en-US" sz="2000" b="0" dirty="0">
                <a:solidFill>
                  <a:srgbClr val="282917"/>
                </a:solidFill>
                <a:latin typeface="宋体" panose="02010600030101010101" pitchFamily="2" charset="-122"/>
                <a:ea typeface="Times New Roman" panose="02020603050405020304" pitchFamily="18" charset="0"/>
                <a:sym typeface="+mn-ea"/>
              </a:rPr>
              <a:t>……</a:t>
            </a: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e.g.  Mrs. Guo Fangfang requests your presence at the opening ceremony of the ABC Training Company.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郭芳芳女士敬邀光临ABC培训公司的开幕典礼。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(3)... </a:t>
            </a:r>
            <a:r>
              <a:rPr lang="zh-CN" altLang="en-US" sz="2000" b="0" dirty="0">
                <a:solidFill>
                  <a:srgbClr val="282917"/>
                </a:solidFill>
                <a:latin typeface="Times New Roman" panose="02020603050405020304" pitchFamily="18" charset="0"/>
              </a:rPr>
              <a:t>a</a:t>
            </a:r>
            <a:r>
              <a:rPr lang="zh-CN" altLang="en-US" sz="2000" b="0" dirty="0">
                <a:solidFill>
                  <a:srgbClr val="282917"/>
                </a:solidFill>
                <a:latin typeface="Times New Roman" panose="02020603050405020304" pitchFamily="18" charset="0"/>
                <a:cs typeface="Times New Roman" panose="02020603050405020304" pitchFamily="18" charset="0"/>
              </a:rPr>
              <a:t>ccept(s) with pleasure sb’s invitation to ...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宋体" panose="02010600030101010101" pitchFamily="2" charset="-122"/>
                <a:ea typeface="Times New Roman" panose="02020603050405020304" pitchFamily="18" charset="0"/>
                <a:sym typeface="+mn-ea"/>
              </a:rPr>
              <a:t>……</a:t>
            </a:r>
            <a:r>
              <a:rPr lang="zh-CN" altLang="en-US" sz="2000" b="0" dirty="0">
                <a:solidFill>
                  <a:srgbClr val="282917"/>
                </a:solidFill>
                <a:latin typeface="Times New Roman" panose="02020603050405020304" pitchFamily="18" charset="0"/>
                <a:cs typeface="Times New Roman" panose="02020603050405020304" pitchFamily="18" charset="0"/>
              </a:rPr>
              <a:t>非常乐意接受某人的</a:t>
            </a:r>
            <a:r>
              <a:rPr lang="zh-CN" altLang="en-US" sz="2000" b="0" dirty="0">
                <a:solidFill>
                  <a:srgbClr val="282917"/>
                </a:solidFill>
                <a:latin typeface="宋体" panose="02010600030101010101" pitchFamily="2" charset="-122"/>
                <a:ea typeface="Times New Roman" panose="02020603050405020304" pitchFamily="18" charset="0"/>
                <a:sym typeface="+mn-ea"/>
              </a:rPr>
              <a:t>……</a:t>
            </a:r>
            <a:r>
              <a:rPr lang="zh-CN" altLang="en-US" sz="2000" b="0" dirty="0">
                <a:solidFill>
                  <a:srgbClr val="282917"/>
                </a:solidFill>
                <a:latin typeface="Times New Roman" panose="02020603050405020304" pitchFamily="18" charset="0"/>
                <a:cs typeface="Times New Roman" panose="02020603050405020304" pitchFamily="18" charset="0"/>
              </a:rPr>
              <a:t>邀请。</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with pleasure 非常乐意</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(4)You are cordially invited to a ... 敬请光临</a:t>
            </a:r>
            <a:r>
              <a:rPr lang="zh-CN" altLang="en-US" sz="2000" b="0" dirty="0">
                <a:solidFill>
                  <a:srgbClr val="282917"/>
                </a:solidFill>
                <a:latin typeface="宋体" panose="02010600030101010101" pitchFamily="2" charset="-122"/>
                <a:ea typeface="Times New Roman" panose="02020603050405020304" pitchFamily="18" charset="0"/>
                <a:sym typeface="+mn-ea"/>
              </a:rPr>
              <a:t>……</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(5)I am so sorry that ... 很抱歉</a:t>
            </a:r>
            <a:r>
              <a:rPr lang="zh-CN" altLang="en-US" sz="2000" b="0" dirty="0">
                <a:solidFill>
                  <a:srgbClr val="282917"/>
                </a:solidFill>
                <a:latin typeface="宋体" panose="02010600030101010101" pitchFamily="2" charset="-122"/>
                <a:ea typeface="Times New Roman" panose="02020603050405020304" pitchFamily="18" charset="0"/>
                <a:sym typeface="+mn-ea"/>
              </a:rPr>
              <a:t>……</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e.g.  I am so sorry that I cannot come to the reception.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很抱歉我不能参加这次招待会。</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(6)We do hope you can </a:t>
            </a:r>
            <a:r>
              <a:rPr lang="en-US" altLang="zh-CN" sz="2000" b="0" dirty="0" smtClean="0">
                <a:solidFill>
                  <a:srgbClr val="282917"/>
                </a:solidFill>
                <a:latin typeface="Times New Roman" panose="02020603050405020304" pitchFamily="18" charset="0"/>
                <a:cs typeface="Times New Roman" panose="02020603050405020304" pitchFamily="18" charset="0"/>
              </a:rPr>
              <a:t>/be able to</a:t>
            </a:r>
            <a:r>
              <a:rPr lang="zh-CN" altLang="en-US" sz="2000" b="0" dirty="0" smtClean="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希望您能</a:t>
            </a:r>
            <a:r>
              <a:rPr lang="zh-CN" altLang="en-US" sz="2000" b="0" dirty="0">
                <a:solidFill>
                  <a:srgbClr val="282917"/>
                </a:solidFill>
                <a:latin typeface="宋体" panose="02010600030101010101" pitchFamily="2" charset="-122"/>
                <a:ea typeface="Times New Roman" panose="02020603050405020304" pitchFamily="18" charset="0"/>
                <a:sym typeface="+mn-ea"/>
              </a:rPr>
              <a:t>……</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e.g. We do hope you will be able to present on this occasion.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希望您能出席这次场合。</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4294967295"/>
          </p:nvPr>
        </p:nvSpPr>
        <p:spPr>
          <a:xfrm>
            <a:off x="1241425" y="1741488"/>
            <a:ext cx="7902575" cy="4438650"/>
          </a:xfrm>
        </p:spPr>
        <p:txBody>
          <a:bodyPr vert="horz" wrap="square" lIns="91440" tIns="45720" rIns="91440" bIns="45720" anchor="t" anchorCtr="0"/>
          <a:lstStyle/>
          <a:p>
            <a:pPr>
              <a:buNone/>
            </a:pPr>
            <a:r>
              <a:rPr lang="en-US" altLang="zh-CN" sz="2000" dirty="0">
                <a:solidFill>
                  <a:srgbClr val="282917"/>
                </a:solidFill>
                <a:latin typeface="Times New Roman" panose="02020603050405020304" pitchFamily="18" charset="0"/>
              </a:rPr>
              <a:t>In this unit, you will learn:  </a:t>
            </a:r>
            <a:endParaRPr lang="en-US" altLang="zh-CN" sz="2000" dirty="0">
              <a:solidFill>
                <a:srgbClr val="282917"/>
              </a:solidFill>
              <a:latin typeface="Times New Roman" panose="02020603050405020304" pitchFamily="18" charset="0"/>
            </a:endParaRPr>
          </a:p>
          <a:p>
            <a:pPr>
              <a:buNone/>
            </a:pPr>
            <a:endParaRPr lang="en-US" altLang="zh-CN" sz="2000" dirty="0">
              <a:solidFill>
                <a:srgbClr val="282917"/>
              </a:solidFill>
              <a:latin typeface="Times New Roman" panose="02020603050405020304" pitchFamily="18" charset="0"/>
            </a:endParaRPr>
          </a:p>
          <a:p>
            <a:r>
              <a:rPr lang="en-US" altLang="zh-CN" sz="2000" b="0" dirty="0" smtClean="0">
                <a:solidFill>
                  <a:srgbClr val="282917"/>
                </a:solidFill>
                <a:latin typeface="Times New Roman" panose="02020603050405020304" pitchFamily="18" charset="0"/>
                <a:sym typeface="宋体" panose="02010600030101010101" pitchFamily="2" charset="-122"/>
              </a:rPr>
              <a:t>the </a:t>
            </a:r>
            <a:r>
              <a:rPr lang="en-US" altLang="zh-CN" sz="2000" b="0" dirty="0">
                <a:solidFill>
                  <a:srgbClr val="282917"/>
                </a:solidFill>
                <a:latin typeface="Times New Roman" panose="02020603050405020304" pitchFamily="18" charset="0"/>
                <a:sym typeface="宋体" panose="02010600030101010101" pitchFamily="2" charset="-122"/>
              </a:rPr>
              <a:t>connotation of an invitation; </a:t>
            </a:r>
            <a:endParaRPr lang="en-US" altLang="zh-CN" sz="2000" b="0" dirty="0">
              <a:solidFill>
                <a:srgbClr val="282917"/>
              </a:solidFill>
              <a:latin typeface="Times New Roman" panose="02020603050405020304" pitchFamily="18" charset="0"/>
              <a:sym typeface="宋体" panose="02010600030101010101" pitchFamily="2" charset="-122"/>
            </a:endParaRPr>
          </a:p>
          <a:p>
            <a:r>
              <a:rPr lang="en-US" altLang="zh-CN" sz="2000" b="0" dirty="0" smtClean="0">
                <a:solidFill>
                  <a:srgbClr val="282917"/>
                </a:solidFill>
                <a:latin typeface="Times New Roman" panose="02020603050405020304" pitchFamily="18" charset="0"/>
                <a:sym typeface="宋体" panose="02010600030101010101" pitchFamily="2" charset="-122"/>
              </a:rPr>
              <a:t>the </a:t>
            </a:r>
            <a:r>
              <a:rPr lang="en-US" altLang="zh-CN" sz="2000" b="0" dirty="0">
                <a:solidFill>
                  <a:srgbClr val="282917"/>
                </a:solidFill>
                <a:latin typeface="Times New Roman" panose="02020603050405020304" pitchFamily="18" charset="0"/>
                <a:sym typeface="宋体" panose="02010600030101010101" pitchFamily="2" charset="-122"/>
              </a:rPr>
              <a:t>typical types of invitations;</a:t>
            </a:r>
            <a:endParaRPr lang="en-US" altLang="zh-CN" sz="2000" b="0" dirty="0">
              <a:solidFill>
                <a:srgbClr val="282917"/>
              </a:solidFill>
              <a:latin typeface="Times New Roman" panose="02020603050405020304" pitchFamily="18" charset="0"/>
              <a:sym typeface="宋体" panose="02010600030101010101" pitchFamily="2" charset="-122"/>
            </a:endParaRPr>
          </a:p>
          <a:p>
            <a:r>
              <a:rPr lang="en-US" altLang="zh-CN" sz="2000" b="0" dirty="0" smtClean="0">
                <a:solidFill>
                  <a:srgbClr val="282917"/>
                </a:solidFill>
                <a:latin typeface="Times New Roman" panose="02020603050405020304" pitchFamily="18" charset="0"/>
                <a:sym typeface="宋体" panose="02010600030101010101" pitchFamily="2" charset="-122"/>
              </a:rPr>
              <a:t>the </a:t>
            </a:r>
            <a:r>
              <a:rPr lang="en-US" altLang="zh-CN" sz="2000" b="0" dirty="0">
                <a:solidFill>
                  <a:srgbClr val="282917"/>
                </a:solidFill>
                <a:latin typeface="Times New Roman" panose="02020603050405020304" pitchFamily="18" charset="0"/>
                <a:sym typeface="宋体" panose="02010600030101010101" pitchFamily="2" charset="-122"/>
              </a:rPr>
              <a:t>format and the content of an invitation; </a:t>
            </a:r>
            <a:endParaRPr lang="en-US" altLang="zh-CN" sz="2000" b="0" dirty="0">
              <a:solidFill>
                <a:srgbClr val="282917"/>
              </a:solidFill>
              <a:latin typeface="Times New Roman" panose="02020603050405020304" pitchFamily="18" charset="0"/>
              <a:sym typeface="宋体" panose="02010600030101010101" pitchFamily="2" charset="-122"/>
            </a:endParaRPr>
          </a:p>
          <a:p>
            <a:r>
              <a:rPr lang="en-US" altLang="zh-CN" sz="2000" b="0" dirty="0" smtClean="0">
                <a:solidFill>
                  <a:srgbClr val="282917"/>
                </a:solidFill>
                <a:latin typeface="Times New Roman" panose="02020603050405020304" pitchFamily="18" charset="0"/>
                <a:sym typeface="宋体" panose="02010600030101010101" pitchFamily="2" charset="-122"/>
              </a:rPr>
              <a:t>how to </a:t>
            </a:r>
            <a:r>
              <a:rPr lang="en-US" altLang="zh-CN" sz="2000" b="0" dirty="0">
                <a:solidFill>
                  <a:srgbClr val="282917"/>
                </a:solidFill>
                <a:latin typeface="Times New Roman" panose="02020603050405020304" pitchFamily="18" charset="0"/>
                <a:sym typeface="宋体" panose="02010600030101010101" pitchFamily="2" charset="-122"/>
              </a:rPr>
              <a:t>apply some useful expressions in practice;</a:t>
            </a:r>
            <a:endParaRPr lang="en-US" altLang="zh-CN" sz="2000" b="0" dirty="0">
              <a:solidFill>
                <a:srgbClr val="282917"/>
              </a:solidFill>
              <a:latin typeface="Times New Roman" panose="02020603050405020304" pitchFamily="18" charset="0"/>
              <a:sym typeface="宋体" panose="02010600030101010101" pitchFamily="2" charset="-122"/>
            </a:endParaRPr>
          </a:p>
          <a:p>
            <a:r>
              <a:rPr lang="en-US" altLang="zh-CN" sz="2000" b="0" dirty="0" smtClean="0">
                <a:solidFill>
                  <a:srgbClr val="282917"/>
                </a:solidFill>
                <a:latin typeface="Times New Roman" panose="02020603050405020304" pitchFamily="18" charset="0"/>
                <a:sym typeface="宋体" panose="02010600030101010101" pitchFamily="2" charset="-122"/>
              </a:rPr>
              <a:t>how to </a:t>
            </a:r>
            <a:r>
              <a:rPr lang="en-US" altLang="zh-CN" sz="2000" b="0" dirty="0">
                <a:solidFill>
                  <a:srgbClr val="282917"/>
                </a:solidFill>
                <a:latin typeface="Times New Roman" panose="02020603050405020304" pitchFamily="18" charset="0"/>
                <a:sym typeface="宋体" panose="02010600030101010101" pitchFamily="2" charset="-122"/>
              </a:rPr>
              <a:t>write a satisfactory invitation with clear layout and complete content.</a:t>
            </a:r>
            <a:r>
              <a:rPr lang="en-US" altLang="zh-CN" b="0" dirty="0">
                <a:latin typeface="Times New Roman" panose="02020603050405020304" pitchFamily="18" charset="0"/>
              </a:rPr>
              <a:t> </a:t>
            </a:r>
            <a:endParaRPr lang="en-US" altLang="zh-CN" sz="2000" b="0" dirty="0" smtClean="0">
              <a:solidFill>
                <a:schemeClr val="tx1"/>
              </a:solidFill>
              <a:latin typeface="Times New Roman" panose="02020603050405020304" pitchFamily="18" charset="0"/>
            </a:endParaRPr>
          </a:p>
          <a:p>
            <a:r>
              <a:rPr lang="en-US" altLang="zh-CN" sz="2000" b="0" dirty="0" smtClean="0">
                <a:solidFill>
                  <a:schemeClr val="tx1"/>
                </a:solidFill>
                <a:latin typeface="Times New Roman" panose="02020603050405020304" pitchFamily="18" charset="0"/>
              </a:rPr>
              <a:t>the workplace requirements and ethics for writing invitations.</a:t>
            </a:r>
            <a:endParaRPr lang="en-US" altLang="zh-CN" sz="2000" b="0" dirty="0" smtClean="0">
              <a:solidFill>
                <a:schemeClr val="tx1"/>
              </a:solidFill>
              <a:latin typeface="Times New Roman" panose="02020603050405020304" pitchFamily="18" charset="0"/>
            </a:endParaRPr>
          </a:p>
        </p:txBody>
      </p:sp>
      <p:sp>
        <p:nvSpPr>
          <p:cNvPr id="5123" name="标题 1"/>
          <p:cNvSpPr>
            <a:spLocks noGrp="1"/>
          </p:cNvSpPr>
          <p:nvPr>
            <p:ph type="title" idx="4294967295"/>
          </p:nvPr>
        </p:nvSpPr>
        <p:spPr>
          <a:xfrm>
            <a:off x="1185863" y="139700"/>
            <a:ext cx="7958137" cy="1011238"/>
          </a:xfrm>
        </p:spPr>
        <p:txBody>
          <a:bodyPr vert="horz" wrap="square" lIns="91440" tIns="45720" rIns="91440" bIns="45720" anchor="ctr" anchorCtr="0"/>
          <a:lstStyle/>
          <a:p>
            <a:br>
              <a:rPr lang="zh-CN" altLang="en-US" dirty="0">
                <a:solidFill>
                  <a:schemeClr val="tx1"/>
                </a:solidFill>
              </a:rPr>
            </a:br>
            <a:r>
              <a:rPr lang="zh-CN" altLang="en-US" dirty="0">
                <a:solidFill>
                  <a:srgbClr val="282917"/>
                </a:solidFill>
                <a:latin typeface="Times New Roman" panose="02020603050405020304" pitchFamily="18" charset="0"/>
              </a:rPr>
              <a:t>Ⅰ. </a:t>
            </a:r>
            <a:r>
              <a:rPr lang="zh-CN" altLang="en-US" u="sng" dirty="0">
                <a:solidFill>
                  <a:srgbClr val="282917"/>
                </a:solidFill>
                <a:latin typeface="Times New Roman" panose="02020603050405020304" pitchFamily="18" charset="0"/>
              </a:rPr>
              <a:t>Learning Objectives</a:t>
            </a:r>
            <a:r>
              <a:rPr lang="zh-CN" altLang="en-US" dirty="0">
                <a:solidFill>
                  <a:srgbClr val="282917"/>
                </a:solidFill>
                <a:latin typeface="Times New Roman" panose="02020603050405020304" pitchFamily="18" charset="0"/>
              </a:rPr>
              <a:t> </a:t>
            </a:r>
            <a:r>
              <a:rPr lang="zh-CN" altLang="en-US" sz="2400" dirty="0">
                <a:solidFill>
                  <a:srgbClr val="FF0000"/>
                </a:solidFill>
                <a:latin typeface="Times New Roman" panose="02020603050405020304" pitchFamily="18" charset="0"/>
              </a:rPr>
              <a:t>     </a:t>
            </a:r>
            <a:br>
              <a:rPr lang="zh-CN" altLang="en-US" dirty="0">
                <a:solidFill>
                  <a:schemeClr val="tx1"/>
                </a:solidFill>
              </a:rPr>
            </a:b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rPr>
              <a:t>Ⅴ. Strategy </a:t>
            </a:r>
            <a:endParaRPr lang="zh-CN" altLang="en-US" dirty="0">
              <a:solidFill>
                <a:srgbClr val="282917"/>
              </a:solidFill>
              <a:latin typeface="Times New Roman" panose="02020603050405020304" pitchFamily="18" charset="0"/>
            </a:endParaRPr>
          </a:p>
        </p:txBody>
      </p:sp>
      <p:pic>
        <p:nvPicPr>
          <p:cNvPr id="25603"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25604" name="AutoShape 12"/>
          <p:cNvSpPr/>
          <p:nvPr/>
        </p:nvSpPr>
        <p:spPr>
          <a:xfrm>
            <a:off x="2254250" y="5349875"/>
            <a:ext cx="795338" cy="6969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r>
              <a:rPr lang="en-US" altLang="zh-CN" sz="1600" dirty="0">
                <a:solidFill>
                  <a:srgbClr val="282917"/>
                </a:solidFill>
                <a:latin typeface="Times New Roman" panose="02020603050405020304" pitchFamily="18" charset="0"/>
                <a:cs typeface="Times New Roman" panose="02020603050405020304" pitchFamily="18" charset="0"/>
              </a:rPr>
              <a:t>Reply</a:t>
            </a:r>
            <a:endParaRPr lang="en-US" altLang="zh-CN" sz="1600" dirty="0">
              <a:solidFill>
                <a:srgbClr val="282917"/>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r>
              <a:rPr lang="en-US" altLang="zh-CN" sz="1600" b="0" dirty="0">
                <a:solidFill>
                  <a:srgbClr val="282917"/>
                </a:solidFill>
                <a:latin typeface="Times New Roman" panose="02020603050405020304" pitchFamily="18" charset="0"/>
                <a:cs typeface="Times New Roman" panose="02020603050405020304" pitchFamily="18" charset="0"/>
              </a:rPr>
              <a:t>回复</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5605" name="AutoShape 11"/>
          <p:cNvSpPr/>
          <p:nvPr/>
        </p:nvSpPr>
        <p:spPr>
          <a:xfrm>
            <a:off x="3905250" y="3348038"/>
            <a:ext cx="5108575" cy="14874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600" b="0" dirty="0">
                <a:solidFill>
                  <a:srgbClr val="282917"/>
                </a:solidFill>
                <a:latin typeface="Times New Roman" panose="02020603050405020304" pitchFamily="18" charset="0"/>
                <a:cs typeface="Times New Roman" panose="02020603050405020304" pitchFamily="18" charset="0"/>
              </a:rPr>
              <a:t>Formal invitations should follow the format of providing the purpose of the invitation, the name(s) of the inviter(s), the expressions of inviting, the name(s) of the invitee(s), and the particular information of the date, time and place of the occasion.</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5606" name="AutoShape 14"/>
          <p:cNvSpPr/>
          <p:nvPr/>
        </p:nvSpPr>
        <p:spPr>
          <a:xfrm>
            <a:off x="1214438" y="1120775"/>
            <a:ext cx="4802187"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28600">
              <a:spcBef>
                <a:spcPct val="0"/>
              </a:spcBef>
              <a:buSzTx/>
              <a:buFont typeface="Arial" panose="020B0604020202020204" pitchFamily="34" charset="0"/>
              <a:buNone/>
            </a:pPr>
            <a:r>
              <a:rPr lang="en-US" altLang="zh-CN" sz="2000" i="1" dirty="0">
                <a:solidFill>
                  <a:srgbClr val="282917"/>
                </a:solidFill>
                <a:latin typeface="Times New Roman" panose="02020603050405020304" pitchFamily="18" charset="0"/>
                <a:cs typeface="Times New Roman" panose="02020603050405020304" pitchFamily="18" charset="0"/>
              </a:rPr>
              <a:t>Tips for Writing Effective Invitations</a:t>
            </a:r>
            <a:endParaRPr lang="en-US" altLang="zh-CN" sz="2000" i="1" dirty="0">
              <a:solidFill>
                <a:srgbClr val="282917"/>
              </a:solidFill>
              <a:latin typeface="Times New Roman" panose="02020603050405020304" pitchFamily="18" charset="0"/>
              <a:ea typeface="Times New Roman" panose="02020603050405020304" pitchFamily="18" charset="0"/>
            </a:endParaRPr>
          </a:p>
        </p:txBody>
      </p:sp>
      <p:sp>
        <p:nvSpPr>
          <p:cNvPr id="25607" name="AutoShape 9"/>
          <p:cNvSpPr/>
          <p:nvPr/>
        </p:nvSpPr>
        <p:spPr>
          <a:xfrm>
            <a:off x="2254250" y="1844675"/>
            <a:ext cx="1651000" cy="12477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1600" dirty="0">
                <a:solidFill>
                  <a:schemeClr val="tx1"/>
                </a:solidFill>
                <a:latin typeface="Times New Roman" panose="02020603050405020304" pitchFamily="18" charset="0"/>
                <a:cs typeface="Times New Roman" panose="02020603050405020304" pitchFamily="18" charset="0"/>
                <a:sym typeface="宋体" panose="02010600030101010101" pitchFamily="2" charset="-122"/>
              </a:rPr>
              <a:t>Decide on the form of the invitations </a:t>
            </a:r>
            <a:r>
              <a:rPr lang="en-US" altLang="zh-CN" sz="1400" b="0" dirty="0">
                <a:solidFill>
                  <a:schemeClr val="tx1"/>
                </a:solidFill>
                <a:latin typeface="Times New Roman" panose="02020603050405020304" pitchFamily="18" charset="0"/>
                <a:cs typeface="Times New Roman" panose="02020603050405020304" pitchFamily="18" charset="0"/>
                <a:sym typeface="宋体" panose="02010600030101010101" pitchFamily="2" charset="-122"/>
              </a:rPr>
              <a:t>决定邀请函的形式</a:t>
            </a:r>
            <a:endParaRPr lang="en-US" altLang="zh-CN" sz="1400" b="0" dirty="0">
              <a:solidFill>
                <a:schemeClr val="tx1"/>
              </a:solidFill>
              <a:latin typeface="Times New Roman" panose="02020603050405020304" pitchFamily="18" charset="0"/>
              <a:ea typeface="Times New Roman" panose="02020603050405020304" pitchFamily="18" charset="0"/>
              <a:sym typeface="宋体" panose="02010600030101010101" pitchFamily="2" charset="-122"/>
            </a:endParaRPr>
          </a:p>
        </p:txBody>
      </p:sp>
      <p:sp>
        <p:nvSpPr>
          <p:cNvPr id="25608" name="AutoShape 8"/>
          <p:cNvSpPr/>
          <p:nvPr/>
        </p:nvSpPr>
        <p:spPr>
          <a:xfrm>
            <a:off x="2235200" y="3549650"/>
            <a:ext cx="1530350" cy="9556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r>
              <a:rPr lang="en-US" altLang="zh-CN" sz="1600" dirty="0">
                <a:solidFill>
                  <a:srgbClr val="282917"/>
                </a:solidFill>
                <a:latin typeface="Times New Roman" panose="02020603050405020304" pitchFamily="18" charset="0"/>
                <a:cs typeface="Times New Roman" panose="02020603050405020304" pitchFamily="18" charset="0"/>
              </a:rPr>
              <a:t>Follow the format </a:t>
            </a:r>
            <a:r>
              <a:rPr lang="en-US" altLang="zh-CN" sz="1400" b="0" dirty="0">
                <a:solidFill>
                  <a:srgbClr val="282917"/>
                </a:solidFill>
                <a:latin typeface="Times New Roman" panose="02020603050405020304" pitchFamily="18" charset="0"/>
                <a:cs typeface="Times New Roman" panose="02020603050405020304" pitchFamily="18" charset="0"/>
              </a:rPr>
              <a:t>按邀请函的格式书写</a:t>
            </a:r>
            <a:endParaRPr lang="en-US" altLang="zh-CN" sz="1400" b="0" dirty="0">
              <a:solidFill>
                <a:srgbClr val="282917"/>
              </a:solidFill>
              <a:latin typeface="Times New Roman" panose="02020603050405020304" pitchFamily="18" charset="0"/>
              <a:ea typeface="Times New Roman" panose="02020603050405020304" pitchFamily="18" charset="0"/>
            </a:endParaRPr>
          </a:p>
        </p:txBody>
      </p:sp>
      <p:sp>
        <p:nvSpPr>
          <p:cNvPr id="25609" name="AutoShape 4"/>
          <p:cNvSpPr/>
          <p:nvPr/>
        </p:nvSpPr>
        <p:spPr>
          <a:xfrm>
            <a:off x="4008438" y="1863725"/>
            <a:ext cx="5005387" cy="11795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600" b="0" dirty="0">
                <a:solidFill>
                  <a:srgbClr val="282917"/>
                </a:solidFill>
                <a:latin typeface="Times New Roman" panose="02020603050405020304" pitchFamily="18" charset="0"/>
                <a:cs typeface="Times New Roman" panose="02020603050405020304" pitchFamily="18" charset="0"/>
              </a:rPr>
              <a:t>The forms of the invitations refer to the formal or informal style. For some occasion with social functions, the invitation should be written in formal style with strict format. For personal invitations, the form can be flexible.</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cxnSp>
        <p:nvCxnSpPr>
          <p:cNvPr id="25610" name="AutoShape 13"/>
          <p:cNvCxnSpPr/>
          <p:nvPr/>
        </p:nvCxnSpPr>
        <p:spPr>
          <a:xfrm flipH="1">
            <a:off x="1584325" y="1606550"/>
            <a:ext cx="4763" cy="4137025"/>
          </a:xfrm>
          <a:prstGeom prst="straightConnector1">
            <a:avLst/>
          </a:prstGeom>
          <a:ln w="9525" cap="rnd" cmpd="sng">
            <a:solidFill>
              <a:srgbClr val="000000"/>
            </a:solidFill>
            <a:prstDash val="sysDot"/>
            <a:headEnd type="none" w="med" len="med"/>
            <a:tailEnd type="none" w="med" len="med"/>
          </a:ln>
        </p:spPr>
      </p:cxnSp>
      <p:sp>
        <p:nvSpPr>
          <p:cNvPr id="25611" name="AutoShape 3"/>
          <p:cNvSpPr/>
          <p:nvPr/>
        </p:nvSpPr>
        <p:spPr>
          <a:xfrm>
            <a:off x="3195638" y="5133975"/>
            <a:ext cx="5819775" cy="1257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just">
              <a:spcBef>
                <a:spcPct val="0"/>
              </a:spcBef>
              <a:buSzTx/>
              <a:buFont typeface="Arial" panose="020B0604020202020204" pitchFamily="34" charset="0"/>
              <a:buNone/>
            </a:pPr>
            <a:r>
              <a:rPr lang="en-US" altLang="zh-CN" sz="1600" b="0" dirty="0">
                <a:solidFill>
                  <a:srgbClr val="282917"/>
                </a:solidFill>
                <a:latin typeface="Times New Roman" panose="02020603050405020304" pitchFamily="18" charset="0"/>
                <a:cs typeface="Times New Roman" panose="02020603050405020304" pitchFamily="18" charset="0"/>
              </a:rPr>
              <a:t>A reply is needed, no matter you accept the invitation or refuse it. The language ought not to be ambiguous or causing some misunderstanding. Formal invitations should be answered formally. Informal invitations can be answered informally or orally.</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5612"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266700">
              <a:spcBef>
                <a:spcPct val="0"/>
              </a:spcBef>
              <a:buSzTx/>
              <a:buFont typeface="Arial" panose="020B0604020202020204" pitchFamily="34" charset="0"/>
              <a:buNone/>
            </a:pPr>
            <a:r>
              <a:rPr lang="en-US" altLang="zh-CN" sz="1600" dirty="0">
                <a:solidFill>
                  <a:schemeClr val="tx1"/>
                </a:solidFill>
                <a:latin typeface="Times New Roman" panose="02020603050405020304" pitchFamily="18" charset="0"/>
                <a:cs typeface="Times New Roman" panose="02020603050405020304" pitchFamily="18" charset="0"/>
              </a:rPr>
              <a:t>                                      </a:t>
            </a:r>
            <a:endParaRPr lang="en-US" altLang="zh-CN" sz="1800" dirty="0">
              <a:solidFill>
                <a:schemeClr val="tx1"/>
              </a:solidFill>
            </a:endParaRPr>
          </a:p>
        </p:txBody>
      </p:sp>
      <p:sp>
        <p:nvSpPr>
          <p:cNvPr id="25613"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5614" name="Rectangle 19"/>
          <p:cNvSpPr/>
          <p:nvPr/>
        </p:nvSpPr>
        <p:spPr>
          <a:xfrm>
            <a:off x="0" y="12287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spcBef>
                <a:spcPct val="0"/>
              </a:spcBef>
              <a:buSzTx/>
              <a:buFont typeface="Arial" panose="020B0604020202020204" pitchFamily="34" charset="0"/>
              <a:buNone/>
            </a:pPr>
            <a:endParaRPr lang="en-US" altLang="zh-CN" sz="1800" dirty="0">
              <a:solidFill>
                <a:schemeClr val="tx1"/>
              </a:solidFill>
              <a:latin typeface="Times New Roman" panose="02020603050405020304" pitchFamily="18" charset="0"/>
              <a:cs typeface="Times New Roman" panose="02020603050405020304" pitchFamily="18" charset="0"/>
            </a:endParaRPr>
          </a:p>
          <a:p>
            <a:pPr marL="0" lvl="0" indent="0">
              <a:spcBef>
                <a:spcPct val="0"/>
              </a:spcBef>
              <a:buSzTx/>
              <a:buFont typeface="Arial" panose="020B0604020202020204" pitchFamily="34" charset="0"/>
              <a:buNone/>
            </a:pPr>
            <a:r>
              <a:rPr lang="en-US" altLang="zh-CN" sz="1800" dirty="0">
                <a:solidFill>
                  <a:schemeClr val="tx1"/>
                </a:solidFill>
                <a:latin typeface="Times New Roman" panose="02020603050405020304" pitchFamily="18" charset="0"/>
                <a:cs typeface="Times New Roman" panose="02020603050405020304" pitchFamily="18" charset="0"/>
              </a:rPr>
              <a:t>   </a:t>
            </a:r>
            <a:endParaRPr lang="en-US" altLang="zh-CN" sz="800" dirty="0">
              <a:solidFill>
                <a:schemeClr val="tx1"/>
              </a:solidFill>
            </a:endParaRPr>
          </a:p>
          <a:p>
            <a:pPr marL="0" lvl="0" indent="0">
              <a:spcBef>
                <a:spcPct val="0"/>
              </a:spcBef>
              <a:buSzTx/>
              <a:buFont typeface="Arial" panose="020B0604020202020204" pitchFamily="34" charset="0"/>
              <a:buNone/>
            </a:pPr>
            <a:endParaRPr lang="en-US" altLang="zh-CN" sz="1800" dirty="0">
              <a:solidFill>
                <a:schemeClr val="tx1"/>
              </a:solidFill>
            </a:endParaRPr>
          </a:p>
        </p:txBody>
      </p:sp>
      <p:cxnSp>
        <p:nvCxnSpPr>
          <p:cNvPr id="25615" name="AutoShape 7"/>
          <p:cNvCxnSpPr/>
          <p:nvPr/>
        </p:nvCxnSpPr>
        <p:spPr>
          <a:xfrm flipV="1">
            <a:off x="1603375" y="2347913"/>
            <a:ext cx="625475" cy="4762"/>
          </a:xfrm>
          <a:prstGeom prst="straightConnector1">
            <a:avLst/>
          </a:prstGeom>
          <a:ln w="9525" cap="rnd" cmpd="sng">
            <a:solidFill>
              <a:srgbClr val="000000"/>
            </a:solidFill>
            <a:prstDash val="sysDot"/>
            <a:headEnd type="none" w="med" len="med"/>
            <a:tailEnd type="none" w="med" len="med"/>
          </a:ln>
        </p:spPr>
      </p:cxnSp>
      <p:cxnSp>
        <p:nvCxnSpPr>
          <p:cNvPr id="25616" name="AutoShape 7"/>
          <p:cNvCxnSpPr/>
          <p:nvPr/>
        </p:nvCxnSpPr>
        <p:spPr>
          <a:xfrm flipV="1">
            <a:off x="1609725" y="3946525"/>
            <a:ext cx="625475" cy="3175"/>
          </a:xfrm>
          <a:prstGeom prst="straightConnector1">
            <a:avLst/>
          </a:prstGeom>
          <a:ln w="9525" cap="rnd" cmpd="sng">
            <a:solidFill>
              <a:srgbClr val="000000"/>
            </a:solidFill>
            <a:prstDash val="sysDot"/>
            <a:headEnd type="none" w="med" len="med"/>
            <a:tailEnd type="none" w="med" len="med"/>
          </a:ln>
        </p:spPr>
      </p:cxnSp>
      <p:cxnSp>
        <p:nvCxnSpPr>
          <p:cNvPr id="25617" name="AutoShape 7"/>
          <p:cNvCxnSpPr/>
          <p:nvPr/>
        </p:nvCxnSpPr>
        <p:spPr>
          <a:xfrm flipV="1">
            <a:off x="1603375" y="5710238"/>
            <a:ext cx="625475" cy="3175"/>
          </a:xfrm>
          <a:prstGeom prst="straightConnector1">
            <a:avLst/>
          </a:prstGeom>
          <a:ln w="9525" cap="rnd" cmpd="sng">
            <a:solidFill>
              <a:srgbClr val="000000"/>
            </a:solidFill>
            <a:prstDash val="sysDot"/>
            <a:headEnd type="none" w="med" len="med"/>
            <a:tailEnd type="none" w="med" len="med"/>
          </a:ln>
        </p:spPr>
      </p:cxnSp>
    </p:spTree>
  </p:cSld>
  <p:clrMapOvr>
    <a:masterClrMapping/>
  </p:clrMapOvr>
  <p:transition>
    <p:sndAc>
      <p:stSnd>
        <p:snd r:embed="rId2"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a:xfrm>
            <a:off x="1120775" y="1031875"/>
            <a:ext cx="7820025" cy="776288"/>
          </a:xfrm>
        </p:spPr>
        <p:txBody>
          <a:bodyPr vert="horz" wrap="square" lIns="91440" tIns="45720" rIns="91440" bIns="45720" anchor="ctr" anchorCtr="0"/>
          <a:lstStyle/>
          <a:p>
            <a:r>
              <a:rPr lang="zh-CN" altLang="en-US" dirty="0">
                <a:solidFill>
                  <a:schemeClr val="tx1"/>
                </a:solidFill>
                <a:latin typeface="Times New Roman" panose="02020603050405020304" pitchFamily="18" charset="0"/>
              </a:rPr>
              <a:t>VI. </a:t>
            </a:r>
            <a:r>
              <a:rPr lang="zh-CN" altLang="en-US" u="sng" dirty="0">
                <a:solidFill>
                  <a:schemeClr val="tx1"/>
                </a:solidFill>
                <a:latin typeface="Times New Roman" panose="02020603050405020304" pitchFamily="18" charset="0"/>
              </a:rPr>
              <a:t>Practice</a:t>
            </a:r>
            <a:r>
              <a:rPr lang="zh-CN" altLang="en-US" dirty="0">
                <a:solidFill>
                  <a:srgbClr val="FF0000"/>
                </a:solidFill>
                <a:latin typeface="Times New Roman" panose="02020603050405020304" pitchFamily="18" charset="0"/>
              </a:rPr>
              <a:t> </a:t>
            </a:r>
            <a:r>
              <a:rPr lang="zh-CN" altLang="en-US" dirty="0">
                <a:solidFill>
                  <a:srgbClr val="282917"/>
                </a:solidFill>
                <a:latin typeface="Times New Roman" panose="02020603050405020304" pitchFamily="18" charset="0"/>
              </a:rPr>
              <a:t>                                   </a:t>
            </a:r>
            <a:br>
              <a:rPr lang="zh-CN" altLang="en-US" sz="2400" dirty="0">
                <a:solidFill>
                  <a:srgbClr val="282917"/>
                </a:solidFill>
                <a:latin typeface="Times New Roman" panose="02020603050405020304" pitchFamily="18" charset="0"/>
              </a:rPr>
            </a:br>
            <a:r>
              <a:rPr lang="zh-CN" altLang="en-US" sz="2400" i="1" dirty="0">
                <a:solidFill>
                  <a:srgbClr val="282917"/>
                </a:solidFill>
                <a:latin typeface="Times New Roman" panose="02020603050405020304" pitchFamily="18" charset="0"/>
              </a:rPr>
              <a:t>Task 4 </a:t>
            </a:r>
            <a:br>
              <a:rPr lang="zh-CN" altLang="en-US" sz="2400" i="1" dirty="0">
                <a:solidFill>
                  <a:srgbClr val="282917"/>
                </a:solidFill>
                <a:latin typeface="Times New Roman" panose="02020603050405020304" pitchFamily="18" charset="0"/>
              </a:rPr>
            </a:br>
            <a:r>
              <a:rPr lang="zh-CN" altLang="en-US" sz="2400" dirty="0">
                <a:solidFill>
                  <a:srgbClr val="282917"/>
                </a:solidFill>
                <a:latin typeface="Times New Roman" panose="02020603050405020304" pitchFamily="18" charset="0"/>
              </a:rPr>
              <a:t>Directions: Translate the following English sentences to Chinese and vice versa.</a:t>
            </a:r>
            <a:br>
              <a:rPr lang="zh-CN" altLang="en-US" sz="2400" dirty="0">
                <a:solidFill>
                  <a:srgbClr val="282917"/>
                </a:solidFill>
                <a:latin typeface="Times New Roman" panose="02020603050405020304" pitchFamily="18" charset="0"/>
              </a:rPr>
            </a:br>
            <a:br>
              <a:rPr lang="zh-CN" altLang="en-US" sz="2400" dirty="0">
                <a:latin typeface="Times New Roman" panose="02020603050405020304" pitchFamily="18" charset="0"/>
              </a:rPr>
            </a:br>
            <a:br>
              <a:rPr lang="zh-CN" altLang="en-US" sz="2400" dirty="0">
                <a:latin typeface="Times New Roman" panose="02020603050405020304" pitchFamily="18" charset="0"/>
              </a:rPr>
            </a:br>
            <a:endParaRPr lang="zh-CN" altLang="en-US" sz="2400" dirty="0">
              <a:latin typeface="Times New Roman" panose="02020603050405020304" pitchFamily="18" charset="0"/>
            </a:endParaRPr>
          </a:p>
        </p:txBody>
      </p:sp>
      <p:sp>
        <p:nvSpPr>
          <p:cNvPr id="26627" name="内容占位符 2"/>
          <p:cNvSpPr>
            <a:spLocks noGrp="1"/>
          </p:cNvSpPr>
          <p:nvPr>
            <p:ph idx="4294967295"/>
          </p:nvPr>
        </p:nvSpPr>
        <p:spPr>
          <a:xfrm>
            <a:off x="978853" y="170815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  Mrs. Erica Burns requests the pleasure of the company of Mr. </a:t>
            </a:r>
            <a:r>
              <a:rPr kumimoji="0" lang="en-US" altLang="zh-CN" sz="2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Hengdong</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to a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banquet</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to be held at Pearl Hotel on Friday, December 2 at 7 p.m..   (</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宴会</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2. We shall be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delighted</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if you will attend the conference.</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（高兴）</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 I shall be pleased to accept your invitation to the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product exhibition </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of </a:t>
            </a:r>
            <a:r>
              <a:rPr kumimoji="0" lang="en-US" altLang="zh-CN" sz="2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Xingda</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Automobile Company.</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（产品展示会）</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4.  Much to my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regret</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I am unable to accept your kind invitation.</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（抱歉）</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5.  Unfortunately, I have another </a:t>
            </a:r>
            <a:r>
              <a:rPr kumimoji="0" lang="en-US" altLang="zh-CN"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engagement</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on that day.</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（约会）</a:t>
            </a: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28674" name="内容占位符 2"/>
          <p:cNvSpPr>
            <a:spLocks noGrp="1"/>
          </p:cNvSpPr>
          <p:nvPr/>
        </p:nvSpPr>
        <p:spPr>
          <a:xfrm>
            <a:off x="959168" y="270541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dirty="0">
                <a:latin typeface="Times New Roman" panose="02020603050405020304" pitchFamily="18" charset="0"/>
              </a:rPr>
              <a:t> </a:t>
            </a:r>
            <a:r>
              <a:rPr lang="zh-CN" altLang="en-US" sz="2000" b="0" dirty="0">
                <a:latin typeface="Times New Roman" panose="02020603050405020304" pitchFamily="18" charset="0"/>
              </a:rPr>
              <a:t>1. Erica Burns夫人诚邀恒东先生于十二月二日（周五）晚上七点光临珍珠酒店参加宴会。</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2. 若您能参加这次会议，我们将非常开心。</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3. 我非常高兴接受邀请参加信达汽车公司的产品展示会。</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4. 很抱歉，我不能接受邀请。</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5. 很抱歉，我那天已经有约会了。</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xEl>
                                              <p:pRg st="2" end="2"/>
                                            </p:txEl>
                                          </p:spTgt>
                                        </p:tgtEl>
                                        <p:attrNameLst>
                                          <p:attrName>style.visibility</p:attrName>
                                        </p:attrNameLst>
                                      </p:cBhvr>
                                      <p:to>
                                        <p:strVal val="visible"/>
                                      </p:to>
                                    </p:set>
                                    <p:anim calcmode="lin" valueType="num">
                                      <p:cBhvr additive="base">
                                        <p:cTn id="13"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4">
                                            <p:txEl>
                                              <p:pRg st="5" end="5"/>
                                            </p:txEl>
                                          </p:spTgt>
                                        </p:tgtEl>
                                        <p:attrNameLst>
                                          <p:attrName>style.visibility</p:attrName>
                                        </p:attrNameLst>
                                      </p:cBhvr>
                                      <p:to>
                                        <p:strVal val="visible"/>
                                      </p:to>
                                    </p:set>
                                    <p:anim calcmode="lin" valueType="num">
                                      <p:cBhvr additive="base">
                                        <p:cTn id="19" dur="500" fill="hold"/>
                                        <p:tgtEl>
                                          <p:spTgt spid="2867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674">
                                            <p:txEl>
                                              <p:pRg st="7" end="7"/>
                                            </p:txEl>
                                          </p:spTgt>
                                        </p:tgtEl>
                                        <p:attrNameLst>
                                          <p:attrName>style.visibility</p:attrName>
                                        </p:attrNameLst>
                                      </p:cBhvr>
                                      <p:to>
                                        <p:strVal val="visible"/>
                                      </p:to>
                                    </p:set>
                                    <p:anim calcmode="lin" valueType="num">
                                      <p:cBhvr additive="base">
                                        <p:cTn id="25" dur="500" fill="hold"/>
                                        <p:tgtEl>
                                          <p:spTgt spid="2867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674">
                                            <p:txEl>
                                              <p:pRg st="9" end="9"/>
                                            </p:txEl>
                                          </p:spTgt>
                                        </p:tgtEl>
                                        <p:attrNameLst>
                                          <p:attrName>style.visibility</p:attrName>
                                        </p:attrNameLst>
                                      </p:cBhvr>
                                      <p:to>
                                        <p:strVal val="visible"/>
                                      </p:to>
                                    </p:set>
                                    <p:anim calcmode="lin" valueType="num">
                                      <p:cBhvr additive="base">
                                        <p:cTn id="31" dur="500" fill="hold"/>
                                        <p:tgtEl>
                                          <p:spTgt spid="2867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27651" name="内容占位符 2"/>
          <p:cNvSpPr>
            <a:spLocks noGrp="1"/>
          </p:cNvSpPr>
          <p:nvPr>
            <p:ph idx="4294967295"/>
          </p:nvPr>
        </p:nvSpPr>
        <p:spPr>
          <a:xfrm>
            <a:off x="1051878" y="1260793"/>
            <a:ext cx="7961313" cy="30083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6.  我们诚挚地邀请您来担任本次</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展销会</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开幕式的主持人。                  （exhibition） </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7. 我们期待您与尊夫人的</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光临</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。(participation)</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8. 我们很乐意接收您的</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邀请</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。(invitation)</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9. 谢谢您邀请我们参加</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鸡尾酒餐会</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。(cocktail party)</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10. 很抱歉，由于</a:t>
            </a:r>
            <a:r>
              <a:rPr kumimoji="0" lang="zh-CN" altLang="en-US" sz="2000" b="0" i="0" u="dotted"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既定的行程</a:t>
            </a:r>
            <a:r>
              <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，我无法参加这次新产品发布会。(previous schedule)</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28674" name="内容占位符 2"/>
          <p:cNvSpPr>
            <a:spLocks noGrp="1"/>
          </p:cNvSpPr>
          <p:nvPr/>
        </p:nvSpPr>
        <p:spPr>
          <a:xfrm>
            <a:off x="1030288" y="194087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zh-CN" altLang="en-US" sz="2000" b="0" dirty="0">
                <a:latin typeface="Times New Roman" panose="02020603050405020304" pitchFamily="18" charset="0"/>
              </a:rPr>
              <a:t>6. We cordially invite you to be the host of the opening ceremony of the exhibition.</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7. We are looking forward to the participation of you and your wife.</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8. We are happy to accept your invitation.</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9. Thank you for inviting us to the cocktail party.</a:t>
            </a: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r>
              <a:rPr lang="zh-CN" altLang="en-US" sz="2000" b="0" dirty="0">
                <a:latin typeface="Times New Roman" panose="02020603050405020304" pitchFamily="18" charset="0"/>
              </a:rPr>
              <a:t>10. I’m so sorry that due to the previous schedule I cannot join in the new product launching party.</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xEl>
                                              <p:pRg st="2" end="2"/>
                                            </p:txEl>
                                          </p:spTgt>
                                        </p:tgtEl>
                                        <p:attrNameLst>
                                          <p:attrName>style.visibility</p:attrName>
                                        </p:attrNameLst>
                                      </p:cBhvr>
                                      <p:to>
                                        <p:strVal val="visible"/>
                                      </p:to>
                                    </p:set>
                                    <p:anim calcmode="lin" valueType="num">
                                      <p:cBhvr additive="base">
                                        <p:cTn id="13"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4">
                                            <p:txEl>
                                              <p:pRg st="4" end="4"/>
                                            </p:txEl>
                                          </p:spTgt>
                                        </p:tgtEl>
                                        <p:attrNameLst>
                                          <p:attrName>style.visibility</p:attrName>
                                        </p:attrNameLst>
                                      </p:cBhvr>
                                      <p:to>
                                        <p:strVal val="visible"/>
                                      </p:to>
                                    </p:set>
                                    <p:anim calcmode="lin" valueType="num">
                                      <p:cBhvr additive="base">
                                        <p:cTn id="19" dur="500" fill="hold"/>
                                        <p:tgtEl>
                                          <p:spTgt spid="2867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674">
                                            <p:txEl>
                                              <p:pRg st="6" end="6"/>
                                            </p:txEl>
                                          </p:spTgt>
                                        </p:tgtEl>
                                        <p:attrNameLst>
                                          <p:attrName>style.visibility</p:attrName>
                                        </p:attrNameLst>
                                      </p:cBhvr>
                                      <p:to>
                                        <p:strVal val="visible"/>
                                      </p:to>
                                    </p:set>
                                    <p:anim calcmode="lin" valueType="num">
                                      <p:cBhvr additive="base">
                                        <p:cTn id="25" dur="500" fill="hold"/>
                                        <p:tgtEl>
                                          <p:spTgt spid="2867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674">
                                            <p:txEl>
                                              <p:pRg st="9" end="9"/>
                                            </p:txEl>
                                          </p:spTgt>
                                        </p:tgtEl>
                                        <p:attrNameLst>
                                          <p:attrName>style.visibility</p:attrName>
                                        </p:attrNameLst>
                                      </p:cBhvr>
                                      <p:to>
                                        <p:strVal val="visible"/>
                                      </p:to>
                                    </p:set>
                                    <p:anim calcmode="lin" valueType="num">
                                      <p:cBhvr additive="base">
                                        <p:cTn id="31" dur="500" fill="hold"/>
                                        <p:tgtEl>
                                          <p:spTgt spid="2867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idx="4294967295"/>
          </p:nvPr>
        </p:nvSpPr>
        <p:spPr>
          <a:xfrm>
            <a:off x="1090613" y="314325"/>
            <a:ext cx="8053387" cy="1011238"/>
          </a:xfrm>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rPr>
              <a:t>Task 5</a:t>
            </a:r>
            <a:br>
              <a:rPr lang="zh-CN" altLang="en-US" sz="2400" dirty="0">
                <a:solidFill>
                  <a:srgbClr val="282917"/>
                </a:solidFill>
                <a:latin typeface="Times New Roman" panose="02020603050405020304" pitchFamily="18" charset="0"/>
              </a:rPr>
            </a:br>
            <a:r>
              <a:rPr lang="zh-CN" altLang="en-US" sz="2400" dirty="0">
                <a:solidFill>
                  <a:srgbClr val="282917"/>
                </a:solidFill>
                <a:latin typeface="Times New Roman" panose="02020603050405020304" pitchFamily="18" charset="0"/>
              </a:rPr>
              <a:t>Directions: Read the following invitation letter and fill in the blanks with the right expressions according to the Chinese.</a:t>
            </a:r>
            <a:endParaRPr lang="zh-CN" altLang="en-US" sz="2400" dirty="0">
              <a:solidFill>
                <a:srgbClr val="282917"/>
              </a:solidFill>
              <a:latin typeface="Times New Roman" panose="02020603050405020304" pitchFamily="18" charset="0"/>
            </a:endParaRPr>
          </a:p>
        </p:txBody>
      </p:sp>
      <p:sp>
        <p:nvSpPr>
          <p:cNvPr id="29699" name="内容占位符 2"/>
          <p:cNvSpPr>
            <a:spLocks noGrp="1"/>
          </p:cNvSpPr>
          <p:nvPr>
            <p:ph idx="4294967295"/>
          </p:nvPr>
        </p:nvSpPr>
        <p:spPr>
          <a:xfrm>
            <a:off x="820738" y="1830388"/>
            <a:ext cx="7961312" cy="4449762"/>
          </a:xfrm>
          <a:ln w="12700"/>
        </p:spPr>
        <p:txBody>
          <a:bodyPr vert="horz" wrap="square" lIns="91440" tIns="45720" rIns="91440" bIns="45720" anchor="t" anchorCtr="0"/>
          <a:lstStyle/>
          <a:p>
            <a:pPr>
              <a:lnSpc>
                <a:spcPct val="120000"/>
              </a:lnSpc>
              <a:buNone/>
            </a:pPr>
            <a:r>
              <a:rPr lang="en-US" altLang="zh-CN" sz="2000" b="0" dirty="0">
                <a:solidFill>
                  <a:srgbClr val="282917"/>
                </a:solidFill>
                <a:latin typeface="Times New Roman" panose="02020603050405020304" pitchFamily="18" charset="0"/>
                <a:cs typeface="Times New Roman" panose="02020603050405020304" pitchFamily="18" charset="0"/>
              </a:rPr>
              <a:t>     Dear Mr. Wilson: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120000"/>
              </a:lnSpc>
              <a:buNone/>
            </a:pPr>
            <a:r>
              <a:rPr lang="en-US" altLang="zh-CN" sz="2000" b="0" dirty="0">
                <a:solidFill>
                  <a:srgbClr val="282917"/>
                </a:solidFill>
                <a:latin typeface="Times New Roman" panose="02020603050405020304" pitchFamily="18" charset="0"/>
                <a:cs typeface="Times New Roman" panose="02020603050405020304" pitchFamily="18" charset="0"/>
              </a:rPr>
              <a:t>             I am writing 1_______________________</a:t>
            </a:r>
            <a:r>
              <a:rPr lang="zh-CN" altLang="en-US" sz="2000" b="0" dirty="0">
                <a:solidFill>
                  <a:srgbClr val="282917"/>
                </a:solidFill>
                <a:latin typeface="Times New Roman" panose="02020603050405020304" pitchFamily="18" charset="0"/>
                <a:cs typeface="Times New Roman" panose="02020603050405020304" pitchFamily="18" charset="0"/>
              </a:rPr>
              <a:t>（代表）  </a:t>
            </a:r>
            <a:r>
              <a:rPr lang="en-US" altLang="zh-CN" sz="2000" b="0" dirty="0">
                <a:solidFill>
                  <a:srgbClr val="282917"/>
                </a:solidFill>
                <a:latin typeface="Times New Roman" panose="02020603050405020304" pitchFamily="18" charset="0"/>
                <a:cs typeface="Times New Roman" panose="02020603050405020304" pitchFamily="18" charset="0"/>
              </a:rPr>
              <a:t>Mrs. Sandra Williams, General Manager. It 2_____________________________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120000"/>
              </a:lnSpc>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（本想） </a:t>
            </a:r>
            <a:r>
              <a:rPr lang="en-US" altLang="zh-CN" sz="2000" b="0" dirty="0">
                <a:solidFill>
                  <a:srgbClr val="282917"/>
                </a:solidFill>
                <a:latin typeface="Times New Roman" panose="02020603050405020304" pitchFamily="18" charset="0"/>
                <a:cs typeface="Times New Roman" panose="02020603050405020304" pitchFamily="18" charset="0"/>
              </a:rPr>
              <a:t>to join you at the 3____________________</a:t>
            </a:r>
            <a:r>
              <a:rPr lang="en-US" altLang="zh-CN" sz="2000" b="0" dirty="0">
                <a:solidFill>
                  <a:srgbClr val="282917"/>
                </a:solidFill>
                <a:latin typeface="Times New Roman" panose="02020603050405020304" pitchFamily="18" charset="0"/>
                <a:cs typeface="Times New Roman" panose="02020603050405020304" pitchFamily="18" charset="0"/>
                <a:sym typeface="+mn-ea"/>
              </a:rPr>
              <a:t>____</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（招待晚会） </a:t>
            </a:r>
            <a:r>
              <a:rPr lang="en-US" altLang="zh-CN" sz="2000" b="0" dirty="0">
                <a:solidFill>
                  <a:srgbClr val="282917"/>
                </a:solidFill>
                <a:latin typeface="Times New Roman" panose="02020603050405020304" pitchFamily="18" charset="0"/>
                <a:cs typeface="Times New Roman" panose="02020603050405020304" pitchFamily="18" charset="0"/>
              </a:rPr>
              <a:t>at Casablanca Hotel on February 16. Unfortunately, 4_________</a:t>
            </a:r>
            <a:r>
              <a:rPr lang="en-US" altLang="zh-CN" sz="2000" b="0" dirty="0">
                <a:solidFill>
                  <a:srgbClr val="282917"/>
                </a:solidFill>
                <a:latin typeface="Times New Roman" panose="02020603050405020304" pitchFamily="18" charset="0"/>
                <a:cs typeface="Times New Roman" panose="02020603050405020304" pitchFamily="18" charset="0"/>
                <a:sym typeface="+mn-ea"/>
              </a:rPr>
              <a:t>_</a:t>
            </a:r>
            <a:r>
              <a:rPr lang="en-US" altLang="zh-CN" sz="2000" b="0" dirty="0">
                <a:solidFill>
                  <a:srgbClr val="282917"/>
                </a:solidFill>
                <a:latin typeface="Times New Roman" panose="02020603050405020304" pitchFamily="18" charset="0"/>
                <a:cs typeface="Times New Roman" panose="02020603050405020304" pitchFamily="18" charset="0"/>
              </a:rPr>
              <a:t>_</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120000"/>
              </a:lnSpc>
              <a:buNone/>
            </a:pPr>
            <a:r>
              <a:rPr lang="en-US" altLang="zh-CN" sz="2000" b="0" dirty="0">
                <a:solidFill>
                  <a:srgbClr val="282917"/>
                </a:solidFill>
                <a:latin typeface="Times New Roman" panose="02020603050405020304" pitchFamily="18" charset="0"/>
                <a:cs typeface="Times New Roman" panose="02020603050405020304" pitchFamily="18" charset="0"/>
              </a:rPr>
              <a:t>     ____</a:t>
            </a:r>
            <a:r>
              <a:rPr lang="en-US" altLang="zh-CN" sz="2000" b="0" dirty="0">
                <a:solidFill>
                  <a:srgbClr val="282917"/>
                </a:solidFill>
                <a:latin typeface="Times New Roman" panose="02020603050405020304" pitchFamily="18" charset="0"/>
                <a:cs typeface="Times New Roman" panose="02020603050405020304" pitchFamily="18" charset="0"/>
                <a:sym typeface="+mn-ea"/>
              </a:rPr>
              <a:t>___</a:t>
            </a:r>
            <a:r>
              <a:rPr lang="en-US" altLang="zh-CN" sz="2000" b="0" dirty="0">
                <a:solidFill>
                  <a:srgbClr val="282917"/>
                </a:solidFill>
                <a:latin typeface="Times New Roman" panose="02020603050405020304" pitchFamily="18" charset="0"/>
                <a:cs typeface="Times New Roman" panose="02020603050405020304" pitchFamily="18" charset="0"/>
              </a:rPr>
              <a:t>___</a:t>
            </a:r>
            <a:r>
              <a:rPr lang="zh-CN" altLang="en-US" sz="2000" b="0" dirty="0">
                <a:solidFill>
                  <a:srgbClr val="282917"/>
                </a:solidFill>
                <a:latin typeface="Times New Roman" panose="02020603050405020304" pitchFamily="18" charset="0"/>
                <a:cs typeface="Times New Roman" panose="02020603050405020304" pitchFamily="18" charset="0"/>
              </a:rPr>
              <a:t>（由于之前的约定）</a:t>
            </a:r>
            <a:r>
              <a:rPr lang="en-US" altLang="zh-CN" sz="2000" b="0" dirty="0">
                <a:solidFill>
                  <a:srgbClr val="282917"/>
                </a:solidFill>
                <a:latin typeface="Times New Roman" panose="02020603050405020304" pitchFamily="18" charset="0"/>
                <a:cs typeface="Times New Roman" panose="02020603050405020304" pitchFamily="18" charset="0"/>
              </a:rPr>
              <a:t>, she will not be able to join you. Thank you for your invitation. We hope  5______________</a:t>
            </a:r>
            <a:r>
              <a:rPr lang="en-US" altLang="zh-CN" sz="2000" b="0" dirty="0">
                <a:solidFill>
                  <a:srgbClr val="282917"/>
                </a:solidFill>
                <a:latin typeface="Times New Roman" panose="02020603050405020304" pitchFamily="18" charset="0"/>
                <a:cs typeface="Times New Roman" panose="02020603050405020304" pitchFamily="18" charset="0"/>
                <a:sym typeface="+mn-ea"/>
              </a:rPr>
              <a:t>__</a:t>
            </a:r>
            <a:r>
              <a:rPr lang="en-US" altLang="zh-CN" sz="2000" b="0" dirty="0">
                <a:solidFill>
                  <a:srgbClr val="282917"/>
                </a:solidFill>
                <a:latin typeface="Times New Roman" panose="02020603050405020304" pitchFamily="18" charset="0"/>
                <a:cs typeface="Times New Roman" panose="02020603050405020304" pitchFamily="18" charset="0"/>
              </a:rPr>
              <a:t>___</a:t>
            </a:r>
            <a:r>
              <a:rPr lang="en-US" altLang="zh-CN" sz="2000" b="0" dirty="0">
                <a:solidFill>
                  <a:srgbClr val="282917"/>
                </a:solidFill>
                <a:latin typeface="Times New Roman" panose="02020603050405020304" pitchFamily="18" charset="0"/>
                <a:cs typeface="Times New Roman" panose="02020603050405020304" pitchFamily="18" charset="0"/>
                <a:sym typeface="+mn-ea"/>
              </a:rPr>
              <a:t>__</a:t>
            </a:r>
            <a:r>
              <a:rPr lang="en-US" altLang="zh-CN" sz="2000" b="0" dirty="0">
                <a:solidFill>
                  <a:srgbClr val="282917"/>
                </a:solidFill>
                <a:latin typeface="Times New Roman" panose="02020603050405020304" pitchFamily="18" charset="0"/>
                <a:cs typeface="Times New Roman" panose="02020603050405020304" pitchFamily="18" charset="0"/>
              </a:rPr>
              <a:t>___</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120000"/>
              </a:lnSpc>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（晚会取得巨大成功）</a:t>
            </a:r>
            <a:r>
              <a:rPr lang="en-US" altLang="zh-CN" sz="2000" b="0" dirty="0">
                <a:solidFill>
                  <a:srgbClr val="282917"/>
                </a:solidFill>
                <a:latin typeface="Times New Roman" panose="02020603050405020304" pitchFamily="18" charset="0"/>
                <a:cs typeface="Times New Roman" panose="02020603050405020304" pitchFamily="18" charset="0"/>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Sincerely yours,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Liza</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Assistant Manager</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
        <p:nvSpPr>
          <p:cNvPr id="30723" name="内容占位符 2"/>
          <p:cNvSpPr>
            <a:spLocks noGrp="1"/>
          </p:cNvSpPr>
          <p:nvPr/>
        </p:nvSpPr>
        <p:spPr>
          <a:xfrm>
            <a:off x="3375660" y="2065655"/>
            <a:ext cx="1444625" cy="3879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2000" b="0" dirty="0">
                <a:latin typeface="Times New Roman" panose="02020603050405020304" pitchFamily="18" charset="0"/>
              </a:rPr>
              <a:t>on behalf of</a:t>
            </a:r>
            <a:endParaRPr lang="en-US" altLang="zh-CN" sz="2000" b="0" dirty="0">
              <a:latin typeface="Times New Roman" panose="02020603050405020304" pitchFamily="18" charset="0"/>
            </a:endParaRPr>
          </a:p>
        </p:txBody>
      </p:sp>
      <p:sp>
        <p:nvSpPr>
          <p:cNvPr id="2" name="内容占位符 2"/>
          <p:cNvSpPr>
            <a:spLocks noGrp="1"/>
          </p:cNvSpPr>
          <p:nvPr/>
        </p:nvSpPr>
        <p:spPr>
          <a:xfrm>
            <a:off x="4542155" y="2605405"/>
            <a:ext cx="2792095" cy="4159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2000" b="0" dirty="0">
                <a:latin typeface="Times New Roman" panose="02020603050405020304" pitchFamily="18" charset="0"/>
              </a:rPr>
              <a:t>would be a great pleasure </a:t>
            </a:r>
            <a:endParaRPr lang="en-US" altLang="zh-CN" sz="2000" b="0" dirty="0">
              <a:latin typeface="Times New Roman" panose="02020603050405020304" pitchFamily="18" charset="0"/>
            </a:endParaRPr>
          </a:p>
        </p:txBody>
      </p:sp>
      <p:sp>
        <p:nvSpPr>
          <p:cNvPr id="3" name="内容占位符 2"/>
          <p:cNvSpPr>
            <a:spLocks noGrp="1"/>
          </p:cNvSpPr>
          <p:nvPr/>
        </p:nvSpPr>
        <p:spPr>
          <a:xfrm>
            <a:off x="4305300" y="3021330"/>
            <a:ext cx="2121535" cy="43434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2000" b="0" dirty="0">
                <a:latin typeface="Times New Roman" panose="02020603050405020304" pitchFamily="18" charset="0"/>
              </a:rPr>
              <a:t> reception party </a:t>
            </a:r>
            <a:endParaRPr lang="en-US" altLang="zh-CN" sz="2000" b="0" dirty="0">
              <a:latin typeface="Times New Roman" panose="02020603050405020304" pitchFamily="18" charset="0"/>
            </a:endParaRPr>
          </a:p>
        </p:txBody>
      </p:sp>
      <p:sp>
        <p:nvSpPr>
          <p:cNvPr id="4" name="内容占位符 2"/>
          <p:cNvSpPr>
            <a:spLocks noGrp="1"/>
          </p:cNvSpPr>
          <p:nvPr/>
        </p:nvSpPr>
        <p:spPr>
          <a:xfrm>
            <a:off x="971550" y="3660140"/>
            <a:ext cx="3093085" cy="4800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2000" b="0" dirty="0">
                <a:latin typeface="Times New Roman" panose="02020603050405020304" pitchFamily="18" charset="0"/>
              </a:rPr>
              <a:t>due to the previous schedule  </a:t>
            </a:r>
            <a:endParaRPr lang="en-US" altLang="zh-CN" sz="2000" b="0" dirty="0">
              <a:latin typeface="Times New Roman" panose="02020603050405020304" pitchFamily="18" charset="0"/>
            </a:endParaRPr>
          </a:p>
        </p:txBody>
      </p:sp>
      <p:sp>
        <p:nvSpPr>
          <p:cNvPr id="5" name="内容占位符 2"/>
          <p:cNvSpPr>
            <a:spLocks noGrp="1"/>
          </p:cNvSpPr>
          <p:nvPr/>
        </p:nvSpPr>
        <p:spPr>
          <a:xfrm>
            <a:off x="5498465" y="4140200"/>
            <a:ext cx="3429000" cy="56134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2000" b="0" dirty="0">
                <a:latin typeface="Times New Roman" panose="02020603050405020304" pitchFamily="18" charset="0"/>
              </a:rPr>
              <a:t> the party is a great success</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P spid="30723" grpId="1" build="p"/>
      <p:bldP spid="2" grpId="0" uiExpand="1" build="p"/>
      <p:bldP spid="2" grpId="1" build="p"/>
      <p:bldP spid="3" grpId="0" build="p"/>
      <p:bldP spid="3" grpId="1" build="p"/>
      <p:bldP spid="4" grpId="1" build="p"/>
      <p:bldP spid="5" grpId="0" build="p"/>
      <p:bldP spid="5" grpI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a:xfrm>
            <a:off x="996950" y="322263"/>
            <a:ext cx="7958138" cy="1011237"/>
          </a:xfrm>
        </p:spPr>
        <p:txBody>
          <a:bodyPr vert="horz" wrap="square" lIns="91440" tIns="45720" rIns="91440" bIns="45720" anchor="ctr" anchorCtr="0"/>
          <a:lstStyle/>
          <a:p>
            <a:br>
              <a:rPr lang="zh-CN" altLang="en-US" dirty="0"/>
            </a:br>
            <a:r>
              <a:rPr lang="en-US" altLang="en-US" sz="2400" dirty="0">
                <a:solidFill>
                  <a:srgbClr val="282917"/>
                </a:solidFill>
                <a:latin typeface="Times New Roman" panose="02020603050405020304" pitchFamily="18" charset="0"/>
              </a:rPr>
              <a:t>Task 6 </a:t>
            </a:r>
            <a:br>
              <a:rPr lang="zh-CN" altLang="en-US" sz="2400" dirty="0">
                <a:solidFill>
                  <a:srgbClr val="282917"/>
                </a:solidFill>
                <a:latin typeface="Times New Roman" panose="02020603050405020304" pitchFamily="18" charset="0"/>
              </a:rPr>
            </a:br>
            <a:r>
              <a:rPr lang="en-US" altLang="en-US" sz="2400" dirty="0">
                <a:solidFill>
                  <a:srgbClr val="282917"/>
                </a:solidFill>
                <a:latin typeface="Times New Roman" panose="02020603050405020304" pitchFamily="18" charset="0"/>
              </a:rPr>
              <a:t>Directions: Write </a:t>
            </a:r>
            <a:r>
              <a:rPr lang="fr-FR" altLang="en-US" sz="2400" dirty="0">
                <a:solidFill>
                  <a:srgbClr val="282917"/>
                </a:solidFill>
                <a:latin typeface="Times New Roman" panose="02020603050405020304" pitchFamily="18" charset="0"/>
                <a:cs typeface="Times New Roman" panose="02020603050405020304" pitchFamily="18" charset="0"/>
                <a:sym typeface="+mn-ea"/>
              </a:rPr>
              <a:t>a formal invitation including the following information.</a:t>
            </a:r>
            <a:br>
              <a:rPr lang="zh-CN" altLang="en-US" dirty="0">
                <a:solidFill>
                  <a:srgbClr val="282917"/>
                </a:solidFill>
                <a:latin typeface="Times New Roman" panose="02020603050405020304" pitchFamily="18" charset="0"/>
              </a:rPr>
            </a:br>
            <a:endParaRPr lang="en-US" altLang="en-US" dirty="0">
              <a:solidFill>
                <a:srgbClr val="282917"/>
              </a:solidFill>
              <a:latin typeface="Times New Roman" panose="02020603050405020304" pitchFamily="18" charset="0"/>
            </a:endParaRPr>
          </a:p>
        </p:txBody>
      </p:sp>
      <p:sp>
        <p:nvSpPr>
          <p:cNvPr id="31747" name="内容占位符 2"/>
          <p:cNvSpPr>
            <a:spLocks noGrp="1"/>
          </p:cNvSpPr>
          <p:nvPr>
            <p:ph idx="4294967295"/>
          </p:nvPr>
        </p:nvSpPr>
        <p:spPr>
          <a:xfrm>
            <a:off x="1212850" y="1384300"/>
            <a:ext cx="7535863" cy="5138738"/>
          </a:xfrm>
        </p:spPr>
        <p:txBody>
          <a:bodyPr vert="horz" wrap="square" lIns="91440" tIns="45720" rIns="91440" bIns="45720" anchor="t" anchorCtr="0"/>
          <a:lstStyle/>
          <a:p>
            <a:pPr>
              <a:buNone/>
            </a:pPr>
            <a:endParaRPr lang="fr-FR" altLang="en-US" sz="200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dirty="0">
                <a:solidFill>
                  <a:srgbClr val="282917"/>
                </a:solidFill>
                <a:latin typeface="Times New Roman" panose="02020603050405020304" pitchFamily="18" charset="0"/>
                <a:cs typeface="Times New Roman" panose="02020603050405020304" pitchFamily="18" charset="0"/>
              </a:rPr>
              <a:t>Occasion:</a:t>
            </a:r>
            <a:r>
              <a:rPr lang="fr-FR" altLang="en-US" sz="2000" b="0" dirty="0">
                <a:solidFill>
                  <a:srgbClr val="282917"/>
                </a:solidFill>
                <a:latin typeface="Times New Roman" panose="02020603050405020304" pitchFamily="18" charset="0"/>
                <a:cs typeface="Times New Roman" panose="02020603050405020304" pitchFamily="18" charset="0"/>
              </a:rPr>
              <a:t> reception of 15th anniversary of the founding of KEP Group</a:t>
            </a:r>
            <a:endParaRPr lang="fr-FR"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dirty="0">
                <a:solidFill>
                  <a:srgbClr val="282917"/>
                </a:solidFill>
                <a:latin typeface="Times New Roman" panose="02020603050405020304" pitchFamily="18" charset="0"/>
                <a:cs typeface="Times New Roman" panose="02020603050405020304" pitchFamily="18" charset="0"/>
              </a:rPr>
              <a:t>Inviters:</a:t>
            </a:r>
            <a:r>
              <a:rPr lang="fr-FR" altLang="en-US" sz="2000" b="0" dirty="0">
                <a:solidFill>
                  <a:srgbClr val="282917"/>
                </a:solidFill>
                <a:latin typeface="Times New Roman" panose="02020603050405020304" pitchFamily="18" charset="0"/>
                <a:cs typeface="Times New Roman" panose="02020603050405020304" pitchFamily="18" charset="0"/>
              </a:rPr>
              <a:t> Mr. Alfred Wang, the President</a:t>
            </a:r>
            <a:endParaRPr lang="fr-FR"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dirty="0">
                <a:solidFill>
                  <a:srgbClr val="282917"/>
                </a:solidFill>
                <a:latin typeface="Times New Roman" panose="02020603050405020304" pitchFamily="18" charset="0"/>
                <a:cs typeface="Times New Roman" panose="02020603050405020304" pitchFamily="18" charset="0"/>
              </a:rPr>
              <a:t>Invitees:</a:t>
            </a:r>
            <a:r>
              <a:rPr lang="fr-FR" altLang="en-US" sz="2000" b="0" dirty="0">
                <a:solidFill>
                  <a:srgbClr val="282917"/>
                </a:solidFill>
                <a:latin typeface="Times New Roman" panose="02020603050405020304" pitchFamily="18" charset="0"/>
                <a:cs typeface="Times New Roman" panose="02020603050405020304" pitchFamily="18" charset="0"/>
              </a:rPr>
              <a:t> Mr. and Mrs. Barton Smith</a:t>
            </a:r>
            <a:endParaRPr lang="fr-FR"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dirty="0">
                <a:solidFill>
                  <a:srgbClr val="282917"/>
                </a:solidFill>
                <a:latin typeface="Times New Roman" panose="02020603050405020304" pitchFamily="18" charset="0"/>
                <a:cs typeface="Times New Roman" panose="02020603050405020304" pitchFamily="18" charset="0"/>
              </a:rPr>
              <a:t>Exact date and time: </a:t>
            </a:r>
            <a:r>
              <a:rPr lang="fr-FR" altLang="en-US" sz="2000" b="0" dirty="0">
                <a:solidFill>
                  <a:srgbClr val="282917"/>
                </a:solidFill>
                <a:latin typeface="Times New Roman" panose="02020603050405020304" pitchFamily="18" charset="0"/>
                <a:cs typeface="Times New Roman" panose="02020603050405020304" pitchFamily="18" charset="0"/>
              </a:rPr>
              <a:t>at 9:00 a.m. on August 27</a:t>
            </a:r>
            <a:endParaRPr lang="fr-FR"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dirty="0">
                <a:solidFill>
                  <a:srgbClr val="282917"/>
                </a:solidFill>
                <a:latin typeface="Times New Roman" panose="02020603050405020304" pitchFamily="18" charset="0"/>
                <a:cs typeface="Times New Roman" panose="02020603050405020304" pitchFamily="18" charset="0"/>
              </a:rPr>
              <a:t>Place:</a:t>
            </a:r>
            <a:r>
              <a:rPr lang="fr-FR" altLang="en-US" sz="2000" b="0" dirty="0">
                <a:solidFill>
                  <a:srgbClr val="282917"/>
                </a:solidFill>
                <a:latin typeface="Times New Roman" panose="02020603050405020304" pitchFamily="18" charset="0"/>
                <a:cs typeface="Times New Roman" panose="02020603050405020304" pitchFamily="18" charset="0"/>
              </a:rPr>
              <a:t> Maple Hall, KEP Group Building</a:t>
            </a:r>
            <a:endParaRPr lang="fr-FR"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i="1" dirty="0">
                <a:solidFill>
                  <a:srgbClr val="282917"/>
                </a:solidFill>
                <a:latin typeface="Times New Roman" panose="02020603050405020304" pitchFamily="18" charset="0"/>
                <a:cs typeface="Times New Roman" panose="02020603050405020304" pitchFamily="18" charset="0"/>
              </a:rPr>
              <a:t>Tips: </a:t>
            </a:r>
            <a:r>
              <a:rPr lang="fr-FR" altLang="en-US" sz="2000" b="0" dirty="0">
                <a:solidFill>
                  <a:srgbClr val="282917"/>
                </a:solidFill>
                <a:latin typeface="Times New Roman" panose="02020603050405020304" pitchFamily="18" charset="0"/>
                <a:cs typeface="Times New Roman" panose="02020603050405020304" pitchFamily="18" charset="0"/>
              </a:rPr>
              <a:t>on the occasion of ... 正值</a:t>
            </a:r>
            <a:r>
              <a:rPr lang="zh-CN" altLang="en-US" sz="2000" b="0" dirty="0">
                <a:solidFill>
                  <a:srgbClr val="282917"/>
                </a:solidFill>
                <a:latin typeface="宋体" panose="02010600030101010101" pitchFamily="2" charset="-122"/>
                <a:ea typeface="Times New Roman" panose="02020603050405020304" pitchFamily="18" charset="0"/>
              </a:rPr>
              <a:t>……</a:t>
            </a:r>
            <a:r>
              <a:rPr lang="fr-FR" altLang="en-US" sz="2000" b="0" dirty="0">
                <a:solidFill>
                  <a:srgbClr val="282917"/>
                </a:solidFill>
                <a:latin typeface="Times New Roman" panose="02020603050405020304" pitchFamily="18" charset="0"/>
                <a:cs typeface="Times New Roman" panose="02020603050405020304" pitchFamily="18" charset="0"/>
              </a:rPr>
              <a:t>之际</a:t>
            </a:r>
            <a:endParaRPr lang="fr-FR" altLang="en-US" sz="2000" b="0" dirty="0">
              <a:solidFill>
                <a:srgbClr val="282917"/>
              </a:solidFill>
              <a:latin typeface="Times New Roman" panose="02020603050405020304" pitchFamily="18" charset="0"/>
              <a:cs typeface="Times New Roman" panose="02020603050405020304" pitchFamily="18" charset="0"/>
            </a:endParaRPr>
          </a:p>
          <a:p>
            <a:pPr>
              <a:buNone/>
            </a:pPr>
            <a:r>
              <a:rPr lang="fr-FR" altLang="en-US" sz="2000" b="0" dirty="0">
                <a:solidFill>
                  <a:srgbClr val="282917"/>
                </a:solidFill>
                <a:latin typeface="Times New Roman" panose="02020603050405020304" pitchFamily="18" charset="0"/>
                <a:cs typeface="Times New Roman" panose="02020603050405020304" pitchFamily="18" charset="0"/>
              </a:rPr>
              <a:t>         request the pleasure of 恭请</a:t>
            </a:r>
            <a:endParaRPr lang="fr-FR"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idx="4294967295"/>
          </p:nvPr>
        </p:nvSpPr>
        <p:spPr/>
        <p:txBody>
          <a:bodyPr vert="horz" wrap="square" lIns="91440" tIns="45720" rIns="91440" bIns="45720" anchor="ctr" anchorCtr="0"/>
          <a:lstStyle/>
          <a:p>
            <a:endParaRPr lang="zh-CN" altLang="en-US" dirty="0"/>
          </a:p>
        </p:txBody>
      </p:sp>
      <p:sp>
        <p:nvSpPr>
          <p:cNvPr id="32771" name="内容占位符 2"/>
          <p:cNvSpPr>
            <a:spLocks noGrp="1"/>
          </p:cNvSpPr>
          <p:nvPr>
            <p:ph idx="4294967295"/>
          </p:nvPr>
        </p:nvSpPr>
        <p:spPr>
          <a:xfrm>
            <a:off x="1327150" y="1093788"/>
            <a:ext cx="6208713" cy="2581275"/>
          </a:xfrm>
        </p:spPr>
        <p:txBody>
          <a:bodyPr vert="horz" wrap="square" lIns="91440" tIns="45720" rIns="91440" bIns="45720" anchor="t" anchorCtr="0"/>
          <a:lstStyle/>
          <a:p>
            <a:pPr>
              <a:buNone/>
            </a:pPr>
            <a:r>
              <a:rPr lang="zh-CN" altLang="en-US" sz="2000" dirty="0">
                <a:latin typeface="Times New Roman" panose="02020603050405020304" pitchFamily="18" charset="0"/>
              </a:rPr>
              <a:t>Task 6</a:t>
            </a:r>
            <a:endParaRPr lang="zh-CN" altLang="en-US" sz="2000" dirty="0">
              <a:latin typeface="Times New Roman" panose="02020603050405020304" pitchFamily="18" charset="0"/>
            </a:endParaRPr>
          </a:p>
          <a:p>
            <a:pPr>
              <a:buNone/>
            </a:pPr>
            <a:r>
              <a:rPr lang="zh-CN" altLang="en-US" sz="2000" dirty="0">
                <a:latin typeface="Times New Roman" panose="02020603050405020304" pitchFamily="18" charset="0"/>
              </a:rPr>
              <a:t>Suggested Answers:</a:t>
            </a:r>
            <a:endParaRPr lang="zh-CN" altLang="en-US" sz="2000" dirty="0">
              <a:latin typeface="Times New Roman" panose="02020603050405020304" pitchFamily="18" charset="0"/>
            </a:endParaRPr>
          </a:p>
          <a:p>
            <a:pPr>
              <a:buNone/>
            </a:pPr>
            <a:endParaRPr lang="zh-CN" altLang="en-US" sz="2000" b="0" dirty="0">
              <a:latin typeface="Times New Roman" panose="02020603050405020304" pitchFamily="18" charset="0"/>
            </a:endParaRPr>
          </a:p>
          <a:p>
            <a:pPr>
              <a:buNone/>
            </a:pPr>
            <a:endParaRPr lang="zh-CN" altLang="en-US" sz="2000" dirty="0">
              <a:latin typeface="Times New Roman" panose="02020603050405020304" pitchFamily="18" charset="0"/>
            </a:endParaRPr>
          </a:p>
        </p:txBody>
      </p:sp>
      <p:sp>
        <p:nvSpPr>
          <p:cNvPr id="32772" name="文本框 1"/>
          <p:cNvSpPr txBox="1"/>
          <p:nvPr/>
        </p:nvSpPr>
        <p:spPr>
          <a:xfrm>
            <a:off x="933450" y="2379663"/>
            <a:ext cx="7769225" cy="2232025"/>
          </a:xfrm>
          <a:prstGeom prst="rect">
            <a:avLst/>
          </a:prstGeom>
          <a:noFill/>
          <a:ln w="9525" cap="flat" cmpd="sng">
            <a:solidFill>
              <a:srgbClr val="1C1C1C"/>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342900" lvl="0" indent="-342900" algn="ctr">
              <a:buNone/>
            </a:pPr>
            <a:r>
              <a:rPr lang="en-US" altLang="zh-CN" sz="2000" b="0" dirty="0">
                <a:latin typeface="Times New Roman" panose="02020603050405020304" pitchFamily="18" charset="0"/>
                <a:sym typeface="宋体" panose="02010600030101010101" pitchFamily="2" charset="-122"/>
              </a:rPr>
              <a:t>On the occasion of 15th anniversary of the founding of KEP Group</a:t>
            </a:r>
            <a:endParaRPr lang="en-US" altLang="zh-CN" sz="2000" b="0" dirty="0">
              <a:latin typeface="Times New Roman" panose="02020603050405020304" pitchFamily="18" charset="0"/>
              <a:sym typeface="宋体" panose="02010600030101010101" pitchFamily="2" charset="-122"/>
            </a:endParaRPr>
          </a:p>
          <a:p>
            <a:pPr marL="342900" lvl="0" indent="-342900" algn="ctr">
              <a:buNone/>
            </a:pPr>
            <a:r>
              <a:rPr lang="en-US" altLang="zh-CN" sz="2000" b="0" dirty="0">
                <a:latin typeface="Times New Roman" panose="02020603050405020304" pitchFamily="18" charset="0"/>
                <a:sym typeface="宋体" panose="02010600030101010101" pitchFamily="2" charset="-122"/>
              </a:rPr>
              <a:t>Mr. Alfred Wang, the President</a:t>
            </a:r>
            <a:endParaRPr lang="en-US" altLang="zh-CN" sz="2000" b="0" dirty="0">
              <a:latin typeface="Times New Roman" panose="02020603050405020304" pitchFamily="18" charset="0"/>
              <a:sym typeface="宋体" panose="02010600030101010101" pitchFamily="2" charset="-122"/>
            </a:endParaRPr>
          </a:p>
          <a:p>
            <a:pPr marL="342900" lvl="0" indent="-342900" algn="ctr">
              <a:buNone/>
            </a:pPr>
            <a:r>
              <a:rPr lang="en-US" altLang="zh-CN" sz="2000" b="0" dirty="0">
                <a:latin typeface="Times New Roman" panose="02020603050405020304" pitchFamily="18" charset="0"/>
                <a:sym typeface="宋体" panose="02010600030101010101" pitchFamily="2" charset="-122"/>
              </a:rPr>
              <a:t>requests the pleasure of</a:t>
            </a:r>
            <a:endParaRPr lang="en-US" altLang="zh-CN" sz="2000" b="0" dirty="0">
              <a:latin typeface="Times New Roman" panose="02020603050405020304" pitchFamily="18" charset="0"/>
              <a:sym typeface="宋体" panose="02010600030101010101" pitchFamily="2" charset="-122"/>
            </a:endParaRPr>
          </a:p>
          <a:p>
            <a:pPr marL="342900" lvl="0" indent="-342900" algn="ctr">
              <a:buNone/>
            </a:pPr>
            <a:r>
              <a:rPr lang="en-US" altLang="zh-CN" sz="2000" b="0" i="1" dirty="0">
                <a:latin typeface="Times New Roman" panose="02020603050405020304" pitchFamily="18" charset="0"/>
                <a:sym typeface="宋体" panose="02010600030101010101" pitchFamily="2" charset="-122"/>
              </a:rPr>
              <a:t>Mr.</a:t>
            </a:r>
            <a:r>
              <a:rPr lang="en-US" altLang="zh-CN" sz="2000" b="0" dirty="0">
                <a:latin typeface="Times New Roman" panose="02020603050405020304" pitchFamily="18" charset="0"/>
                <a:sym typeface="宋体" panose="02010600030101010101" pitchFamily="2" charset="-122"/>
              </a:rPr>
              <a:t> and </a:t>
            </a:r>
            <a:r>
              <a:rPr lang="en-US" altLang="zh-CN" sz="2000" b="0" i="1" dirty="0">
                <a:latin typeface="Times New Roman" panose="02020603050405020304" pitchFamily="18" charset="0"/>
                <a:sym typeface="宋体" panose="02010600030101010101" pitchFamily="2" charset="-122"/>
              </a:rPr>
              <a:t>Mrs. Barton Smith</a:t>
            </a:r>
            <a:endParaRPr lang="en-US" altLang="zh-CN" sz="2000" b="0" i="1" dirty="0">
              <a:latin typeface="Times New Roman" panose="02020603050405020304" pitchFamily="18" charset="0"/>
              <a:sym typeface="宋体" panose="02010600030101010101" pitchFamily="2" charset="-122"/>
            </a:endParaRPr>
          </a:p>
          <a:p>
            <a:pPr marL="342900" lvl="0" indent="-342900" algn="ctr">
              <a:buNone/>
            </a:pPr>
            <a:r>
              <a:rPr lang="en-US" altLang="zh-CN" sz="2000" b="0" dirty="0">
                <a:latin typeface="Times New Roman" panose="02020603050405020304" pitchFamily="18" charset="0"/>
                <a:sym typeface="宋体" panose="02010600030101010101" pitchFamily="2" charset="-122"/>
              </a:rPr>
              <a:t>to a reception at 9:00 a.m. on August 27</a:t>
            </a:r>
            <a:endParaRPr lang="en-US" altLang="zh-CN" sz="2000" b="0" dirty="0">
              <a:latin typeface="Times New Roman" panose="02020603050405020304" pitchFamily="18" charset="0"/>
              <a:sym typeface="宋体" panose="02010600030101010101" pitchFamily="2" charset="-122"/>
            </a:endParaRPr>
          </a:p>
          <a:p>
            <a:pPr marL="342900" lvl="0" indent="-342900" algn="ctr">
              <a:buNone/>
            </a:pPr>
            <a:r>
              <a:rPr lang="en-US" altLang="zh-CN" sz="2000" b="0" dirty="0">
                <a:latin typeface="Times New Roman" panose="02020603050405020304" pitchFamily="18" charset="0"/>
                <a:sym typeface="宋体" panose="02010600030101010101" pitchFamily="2" charset="-122"/>
              </a:rPr>
              <a:t>at Maple Hall, KEP Group Building</a:t>
            </a:r>
            <a:endParaRPr lang="en-US" altLang="zh-CN" sz="2000" b="0" dirty="0">
              <a:latin typeface="Times New Roman" panose="02020603050405020304" pitchFamily="18" charset="0"/>
              <a:sym typeface="宋体" panose="02010600030101010101" pitchFamily="2" charset="-122"/>
            </a:endParaRPr>
          </a:p>
        </p:txBody>
      </p:sp>
    </p:spTree>
  </p:cSld>
  <p:clrMapOvr>
    <a:masterClrMapping/>
  </p:clrMapOvr>
  <p:transition>
    <p:sndAc>
      <p:stSnd>
        <p:snd r:embed="rId1"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idx="4294967295"/>
          </p:nvPr>
        </p:nvSpPr>
        <p:spPr>
          <a:xfrm>
            <a:off x="1173163" y="198438"/>
            <a:ext cx="7958137" cy="1011237"/>
          </a:xfrm>
        </p:spPr>
        <p:txBody>
          <a:bodyPr vert="horz" wrap="square" lIns="91440" tIns="45720" rIns="91440" bIns="45720" anchor="ctr" anchorCtr="0"/>
          <a:lstStyle/>
          <a:p>
            <a:r>
              <a:rPr lang="zh-CN" altLang="en-US" dirty="0">
                <a:solidFill>
                  <a:srgbClr val="282917"/>
                </a:solidFill>
                <a:latin typeface="Times New Roman" panose="02020603050405020304" pitchFamily="18" charset="0"/>
              </a:rPr>
              <a:t>VII. </a:t>
            </a:r>
            <a:r>
              <a:rPr lang="zh-CN" altLang="en-US" u="sng" dirty="0">
                <a:solidFill>
                  <a:srgbClr val="282917"/>
                </a:solidFill>
                <a:latin typeface="Times New Roman" panose="02020603050405020304" pitchFamily="18" charset="0"/>
              </a:rPr>
              <a:t>Read for Reference</a:t>
            </a:r>
            <a:r>
              <a:rPr lang="zh-CN" altLang="en-US" dirty="0">
                <a:solidFill>
                  <a:srgbClr val="282917"/>
                </a:solidFill>
                <a:latin typeface="Times New Roman" panose="02020603050405020304" pitchFamily="18" charset="0"/>
              </a:rPr>
              <a:t>                          </a:t>
            </a:r>
            <a:br>
              <a:rPr lang="zh-CN" altLang="en-US" dirty="0">
                <a:solidFill>
                  <a:srgbClr val="282917"/>
                </a:solidFill>
                <a:latin typeface="Times New Roman" panose="02020603050405020304" pitchFamily="18" charset="0"/>
              </a:rPr>
            </a:br>
            <a:r>
              <a:rPr lang="zh-CN" altLang="en-US" sz="2400" dirty="0">
                <a:solidFill>
                  <a:srgbClr val="282917"/>
                </a:solidFill>
                <a:latin typeface="Times New Roman" panose="02020603050405020304" pitchFamily="18" charset="0"/>
              </a:rPr>
              <a:t>1.Wedding Invitation</a:t>
            </a:r>
            <a:br>
              <a:rPr lang="zh-CN" altLang="en-US" sz="2400" dirty="0">
                <a:solidFill>
                  <a:srgbClr val="282917"/>
                </a:solidFill>
                <a:latin typeface="Times New Roman" panose="02020603050405020304" pitchFamily="18" charset="0"/>
              </a:rPr>
            </a:br>
            <a:endParaRPr lang="zh-CN" altLang="en-US" sz="2400" dirty="0">
              <a:solidFill>
                <a:srgbClr val="282917"/>
              </a:solidFill>
              <a:latin typeface="Times New Roman" panose="02020603050405020304" pitchFamily="18" charset="0"/>
            </a:endParaRPr>
          </a:p>
        </p:txBody>
      </p:sp>
      <p:sp>
        <p:nvSpPr>
          <p:cNvPr id="33795" name="内容占位符 2"/>
          <p:cNvSpPr>
            <a:spLocks noGrp="1"/>
          </p:cNvSpPr>
          <p:nvPr>
            <p:ph idx="4294967295"/>
          </p:nvPr>
        </p:nvSpPr>
        <p:spPr>
          <a:xfrm>
            <a:off x="1465263" y="1652588"/>
            <a:ext cx="6373812" cy="4262437"/>
          </a:xfrm>
          <a:ln>
            <a:solidFill>
              <a:srgbClr val="1C1C1C">
                <a:alpha val="100000"/>
              </a:srgbClr>
            </a:solidFill>
            <a:miter lim="800000"/>
          </a:ln>
        </p:spPr>
        <p:txBody>
          <a:bodyPr vert="horz" wrap="square" lIns="91440" tIns="45720" rIns="91440" bIns="45720" anchor="t" anchorCtr="0"/>
          <a:lstStyle/>
          <a:p>
            <a:pPr algn="ct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Mr. and Mrs. John A. Smith</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request the honour of your presence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at the wedding of their daughter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Jessica Marie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to</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Mr. Michael Francis Miller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on the first of November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at twelve noon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Christchurch Hall</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Richmond, Virginia</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a:xfrm>
            <a:off x="1055688" y="530225"/>
            <a:ext cx="7958137" cy="546100"/>
          </a:xfrm>
        </p:spPr>
        <p:txBody>
          <a:bodyPr vert="horz" wrap="square" lIns="91440" tIns="45720" rIns="91440" bIns="45720" anchor="ctr" anchorCtr="0"/>
          <a:lstStyle/>
          <a:p>
            <a:r>
              <a:rPr lang="zh-CN" altLang="en-US" sz="2400" dirty="0">
                <a:solidFill>
                  <a:srgbClr val="282917"/>
                </a:solidFill>
                <a:latin typeface="Times New Roman" panose="02020603050405020304" pitchFamily="18" charset="0"/>
              </a:rPr>
              <a:t>2.A reply to Informal Invitation</a:t>
            </a:r>
            <a:br>
              <a:rPr lang="zh-CN" altLang="en-US" sz="2400" dirty="0">
                <a:solidFill>
                  <a:srgbClr val="282917"/>
                </a:solidFill>
                <a:latin typeface="Times New Roman" panose="02020603050405020304" pitchFamily="18" charset="0"/>
              </a:rPr>
            </a:br>
            <a:endParaRPr lang="zh-CN" altLang="en-US" sz="2400" b="0" dirty="0">
              <a:solidFill>
                <a:srgbClr val="282917"/>
              </a:solidFill>
              <a:latin typeface="Times New Roman" panose="02020603050405020304" pitchFamily="18" charset="0"/>
            </a:endParaRPr>
          </a:p>
        </p:txBody>
      </p:sp>
      <p:sp>
        <p:nvSpPr>
          <p:cNvPr id="34819" name="内容占位符 2"/>
          <p:cNvSpPr>
            <a:spLocks noGrp="1"/>
          </p:cNvSpPr>
          <p:nvPr>
            <p:ph idx="4294967295"/>
          </p:nvPr>
        </p:nvSpPr>
        <p:spPr>
          <a:xfrm>
            <a:off x="1157288" y="912813"/>
            <a:ext cx="7812087" cy="5454650"/>
          </a:xfrm>
        </p:spPr>
        <p:txBody>
          <a:bodyPr vert="horz" wrap="square" lIns="91440" tIns="45720" rIns="91440" bIns="45720" anchor="t" anchorCtr="0"/>
          <a:lstStyle/>
          <a:p>
            <a:pPr>
              <a:lnSpc>
                <a:spcPct val="80000"/>
              </a:lnSpc>
              <a:spcBef>
                <a:spcPts val="25"/>
              </a:spcBef>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The Hong Kong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POLYTECHNIC UNIVERSITY                                      12 May, 2014</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MR. Warner Wo</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President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M 1560a Li Ka Shing Tower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The Hong Kong Polytechnic University</a:t>
            </a:r>
            <a:r>
              <a:rPr lang="zh-CN" altLang="en-US" sz="2000" b="0" dirty="0">
                <a:solidFill>
                  <a:srgbClr val="282917"/>
                </a:solidFill>
                <a:latin typeface="Times New Roman" panose="02020603050405020304" pitchFamily="18" charset="0"/>
                <a:cs typeface="Times New Roman" panose="02020603050405020304" pitchFamily="18" charset="0"/>
              </a:rPr>
              <a:t>（香港理工大学）</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Hung Hom</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Kowloon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Dear Mr. Wo,</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I am very pleased to accept your kind invitation to the dinner party in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honor of Mr. Liao Yalin, to be held at Capital Plaza on Friday, May 20.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It will indeed be an honor to meet the senior directors of your company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and I am looking forward to this opportunity.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Thank you very much for the invitation.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Sincerely yours,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Joon Chung- Kwong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spcBef>
                <a:spcPts val="25"/>
              </a:spcBef>
              <a:buNone/>
            </a:pPr>
            <a:r>
              <a:rPr lang="en-US" altLang="zh-CN" sz="2000" b="0" dirty="0">
                <a:solidFill>
                  <a:srgbClr val="282917"/>
                </a:solidFill>
                <a:latin typeface="Times New Roman" panose="02020603050405020304" pitchFamily="18" charset="0"/>
                <a:cs typeface="Times New Roman" panose="02020603050405020304" pitchFamily="18" charset="0"/>
              </a:rPr>
              <a:t>President</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26111"/>
          <p:cNvGrpSpPr/>
          <p:nvPr/>
        </p:nvGrpSpPr>
        <p:grpSpPr>
          <a:xfrm>
            <a:off x="5932488" y="5632450"/>
            <a:ext cx="669925" cy="654050"/>
            <a:chOff x="0" y="0"/>
            <a:chExt cx="515" cy="505"/>
          </a:xfrm>
        </p:grpSpPr>
        <p:sp>
          <p:nvSpPr>
            <p:cNvPr id="35843" name="椭圆 26112"/>
            <p:cNvSpPr>
              <a:spLocks noChangeArrowheads="1"/>
            </p:cNvSpPr>
            <p:nvPr/>
          </p:nvSpPr>
          <p:spPr bwMode="auto">
            <a:xfrm>
              <a:off x="0" y="0"/>
              <a:ext cx="515" cy="505"/>
            </a:xfrm>
            <a:prstGeom prst="ellipse">
              <a:avLst/>
            </a:prstGeom>
            <a:gradFill rotWithShape="1">
              <a:gsLst>
                <a:gs pos="0">
                  <a:srgbClr val="1F3A4A"/>
                </a:gs>
                <a:gs pos="50000">
                  <a:schemeClr val="hlink"/>
                </a:gs>
                <a:gs pos="100000">
                  <a:srgbClr val="1F3A4A"/>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5851" name="图片 26113" descr="sphere_highlight"/>
            <p:cNvPicPr>
              <a:picLocks noChangeAspect="1"/>
            </p:cNvPicPr>
            <p:nvPr/>
          </p:nvPicPr>
          <p:blipFill>
            <a:blip r:embed="rId1" cstate="print"/>
            <a:stretch>
              <a:fillRect/>
            </a:stretch>
          </p:blipFill>
          <p:spPr>
            <a:xfrm>
              <a:off x="19" y="2"/>
              <a:ext cx="470" cy="241"/>
            </a:xfrm>
            <a:prstGeom prst="rect">
              <a:avLst/>
            </a:prstGeom>
            <a:noFill/>
            <a:ln w="9525">
              <a:noFill/>
            </a:ln>
          </p:spPr>
        </p:pic>
      </p:grpSp>
      <p:grpSp>
        <p:nvGrpSpPr>
          <p:cNvPr id="35845" name="组合 26114"/>
          <p:cNvGrpSpPr/>
          <p:nvPr/>
        </p:nvGrpSpPr>
        <p:grpSpPr>
          <a:xfrm>
            <a:off x="7323138" y="5181600"/>
            <a:ext cx="349250" cy="339725"/>
            <a:chOff x="0" y="0"/>
            <a:chExt cx="515" cy="505"/>
          </a:xfrm>
        </p:grpSpPr>
        <p:sp>
          <p:nvSpPr>
            <p:cNvPr id="35846" name="椭圆 26115"/>
            <p:cNvSpPr>
              <a:spLocks noChangeArrowheads="1"/>
            </p:cNvSpPr>
            <p:nvPr/>
          </p:nvSpPr>
          <p:spPr bwMode="auto">
            <a:xfrm>
              <a:off x="0" y="0"/>
              <a:ext cx="515" cy="505"/>
            </a:xfrm>
            <a:prstGeom prst="ellipse">
              <a:avLst/>
            </a:prstGeom>
            <a:gradFill rotWithShape="1">
              <a:gsLst>
                <a:gs pos="0">
                  <a:srgbClr val="4F4E36"/>
                </a:gs>
                <a:gs pos="50000">
                  <a:schemeClr val="folHlink"/>
                </a:gs>
                <a:gs pos="100000">
                  <a:srgbClr val="4F4E36"/>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5849" name="图片 26116" descr="sphere_highlight"/>
            <p:cNvPicPr>
              <a:picLocks noChangeAspect="1"/>
            </p:cNvPicPr>
            <p:nvPr/>
          </p:nvPicPr>
          <p:blipFill>
            <a:blip r:embed="rId2" cstate="print"/>
            <a:stretch>
              <a:fillRect/>
            </a:stretch>
          </p:blipFill>
          <p:spPr>
            <a:xfrm>
              <a:off x="19" y="2"/>
              <a:ext cx="470" cy="241"/>
            </a:xfrm>
            <a:prstGeom prst="rect">
              <a:avLst/>
            </a:prstGeom>
            <a:noFill/>
            <a:ln w="9525">
              <a:noFill/>
            </a:ln>
          </p:spPr>
        </p:pic>
      </p:grpSp>
      <p:sp>
        <p:nvSpPr>
          <p:cNvPr id="35848" name="椭圆 26117"/>
          <p:cNvSpPr/>
          <p:nvPr/>
        </p:nvSpPr>
        <p:spPr>
          <a:xfrm>
            <a:off x="3862388" y="5168900"/>
            <a:ext cx="1082675" cy="1071563"/>
          </a:xfrm>
          <a:prstGeom prst="ellipse">
            <a:avLst/>
          </a:prstGeom>
          <a:blipFill rotWithShape="1">
            <a:blip r:embed="rId3" cstate="print"/>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2" name="椭圆 26118"/>
          <p:cNvSpPr/>
          <p:nvPr/>
        </p:nvSpPr>
        <p:spPr>
          <a:xfrm>
            <a:off x="0" y="400050"/>
            <a:ext cx="2609850" cy="2624138"/>
          </a:xfrm>
          <a:prstGeom prst="ellipse">
            <a:avLst/>
          </a:prstGeom>
          <a:blipFill rotWithShape="1">
            <a:blip r:embed="rId4" cstate="print"/>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35850" name="椭圆 26119"/>
          <p:cNvSpPr/>
          <p:nvPr/>
        </p:nvSpPr>
        <p:spPr>
          <a:xfrm>
            <a:off x="1428750" y="3671888"/>
            <a:ext cx="1911350" cy="1892300"/>
          </a:xfrm>
          <a:prstGeom prst="ellipse">
            <a:avLst/>
          </a:prstGeom>
          <a:blipFill rotWithShape="1">
            <a:blip r:embed="rId5" cstate="print"/>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endParaRPr lang="zh-CN" altLang="en-US" sz="1800" dirty="0">
              <a:solidFill>
                <a:schemeClr val="tx1"/>
              </a:solidFill>
            </a:endParaRPr>
          </a:p>
        </p:txBody>
      </p:sp>
      <p:sp>
        <p:nvSpPr>
          <p:cNvPr id="35847" name="TextBox 13"/>
          <p:cNvSpPr txBox="1"/>
          <p:nvPr/>
        </p:nvSpPr>
        <p:spPr>
          <a:xfrm>
            <a:off x="2595563" y="2507892"/>
            <a:ext cx="6548437" cy="2308225"/>
          </a:xfrm>
          <a:prstGeom prst="rect">
            <a:avLst/>
          </a:prstGeom>
          <a:noFill/>
          <a:ln w="9525">
            <a:noFill/>
          </a:ln>
        </p:spPr>
        <p:txBody>
          <a:bodyPr>
            <a:spAutoFit/>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Thank you for your attention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r>
              <a:rPr lang="zh-CN" altLang="en-US" sz="3600" dirty="0">
                <a:solidFill>
                  <a:srgbClr val="282917"/>
                </a:solidFill>
                <a:latin typeface="Times New Roman" panose="02020603050405020304" pitchFamily="18" charset="0"/>
                <a:cs typeface="Times New Roman" panose="02020603050405020304" pitchFamily="18" charset="0"/>
              </a:rPr>
              <a:t>谢谢观赏！</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en-US" altLang="zh-CN" sz="3600" dirty="0">
              <a:solidFill>
                <a:srgbClr val="282917"/>
              </a:solidFill>
              <a:latin typeface="Times New Roman" panose="02020603050405020304" pitchFamily="18" charset="0"/>
              <a:cs typeface="Times New Roman" panose="02020603050405020304" pitchFamily="18" charset="0"/>
            </a:endParaRPr>
          </a:p>
          <a:p>
            <a:pPr marL="0" lvl="0" indent="0" eaLnBrk="1" hangingPunct="1">
              <a:spcBef>
                <a:spcPct val="0"/>
              </a:spcBef>
              <a:buSzTx/>
              <a:buFont typeface="Arial" panose="020B0604020202020204" pitchFamily="34" charset="0"/>
              <a:buNone/>
            </a:pPr>
            <a:r>
              <a:rPr lang="en-US" altLang="zh-CN" sz="3600" dirty="0">
                <a:solidFill>
                  <a:srgbClr val="282917"/>
                </a:solidFill>
                <a:latin typeface="Times New Roman" panose="02020603050405020304" pitchFamily="18" charset="0"/>
                <a:cs typeface="Times New Roman" panose="02020603050405020304" pitchFamily="18" charset="0"/>
              </a:rPr>
              <a:t>                 </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200"/>
                                  </p:stCondLst>
                                  <p:childTnLst>
                                    <p:set>
                                      <p:cBhvr>
                                        <p:cTn id="6" dur="1" fill="hold">
                                          <p:stCondLst>
                                            <p:cond delay="0"/>
                                          </p:stCondLst>
                                        </p:cTn>
                                        <p:tgtEl>
                                          <p:spTgt spid="35845"/>
                                        </p:tgtEl>
                                        <p:attrNameLst>
                                          <p:attrName>style.visibility</p:attrName>
                                        </p:attrNameLst>
                                      </p:cBhvr>
                                      <p:to>
                                        <p:strVal val="visible"/>
                                      </p:to>
                                    </p:set>
                                    <p:anim calcmode="lin" valueType="num">
                                      <p:cBhvr>
                                        <p:cTn id="7" dur="1000" fill="hold"/>
                                        <p:tgtEl>
                                          <p:spTgt spid="35845"/>
                                        </p:tgtEl>
                                        <p:attrNameLst>
                                          <p:attrName>ppt_w</p:attrName>
                                        </p:attrNameLst>
                                      </p:cBhvr>
                                      <p:tavLst>
                                        <p:tav tm="0">
                                          <p:val>
                                            <p:fltVal val="0"/>
                                          </p:val>
                                        </p:tav>
                                        <p:tav tm="100000">
                                          <p:val>
                                            <p:strVal val="#ppt_w"/>
                                          </p:val>
                                        </p:tav>
                                      </p:tavLst>
                                    </p:anim>
                                    <p:anim calcmode="lin" valueType="num">
                                      <p:cBhvr>
                                        <p:cTn id="8" dur="1000" fill="hold"/>
                                        <p:tgtEl>
                                          <p:spTgt spid="35845"/>
                                        </p:tgtEl>
                                        <p:attrNameLst>
                                          <p:attrName>ppt_h</p:attrName>
                                        </p:attrNameLst>
                                      </p:cBhvr>
                                      <p:tavLst>
                                        <p:tav tm="0">
                                          <p:val>
                                            <p:fltVal val="0"/>
                                          </p:val>
                                        </p:tav>
                                        <p:tav tm="100000">
                                          <p:val>
                                            <p:strVal val="#ppt_h"/>
                                          </p:val>
                                        </p:tav>
                                      </p:tavLst>
                                    </p:anim>
                                    <p:animEffect transition="in" filter="fade">
                                      <p:cBhvr>
                                        <p:cTn id="9" dur="1000"/>
                                        <p:tgtEl>
                                          <p:spTgt spid="35845"/>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5845"/>
                                        </p:tgtEl>
                                        <p:attrNameLst>
                                          <p:attrName>ppt_x</p:attrName>
                                          <p:attrName>ppt_y</p:attrName>
                                        </p:attrNameLst>
                                      </p:cBhvr>
                                      <p:rCtr x="-369900" y="550000"/>
                                    </p:animMotion>
                                  </p:childTnLst>
                                </p:cTn>
                              </p:par>
                              <p:par>
                                <p:cTn id="12" presetID="10" presetClass="entr" presetSubtype="0" fill="hold" nodeType="withEffect">
                                  <p:stCondLst>
                                    <p:cond delay="2800"/>
                                  </p:stCondLst>
                                  <p:childTnLst>
                                    <p:set>
                                      <p:cBhvr>
                                        <p:cTn id="13" dur="1" fill="hold">
                                          <p:stCondLst>
                                            <p:cond delay="0"/>
                                          </p:stCondLst>
                                        </p:cTn>
                                        <p:tgtEl>
                                          <p:spTgt spid="35842"/>
                                        </p:tgtEl>
                                        <p:attrNameLst>
                                          <p:attrName>style.visibility</p:attrName>
                                        </p:attrNameLst>
                                      </p:cBhvr>
                                      <p:to>
                                        <p:strVal val="visible"/>
                                      </p:to>
                                    </p:set>
                                    <p:anim calcmode="lin" valueType="num">
                                      <p:cBhvr>
                                        <p:cTn id="14" dur="1000" fill="hold"/>
                                        <p:tgtEl>
                                          <p:spTgt spid="35842"/>
                                        </p:tgtEl>
                                        <p:attrNameLst>
                                          <p:attrName>ppt_w</p:attrName>
                                        </p:attrNameLst>
                                      </p:cBhvr>
                                      <p:tavLst>
                                        <p:tav tm="0">
                                          <p:val>
                                            <p:fltVal val="0"/>
                                          </p:val>
                                        </p:tav>
                                        <p:tav tm="100000">
                                          <p:val>
                                            <p:strVal val="#ppt_w"/>
                                          </p:val>
                                        </p:tav>
                                      </p:tavLst>
                                    </p:anim>
                                    <p:anim calcmode="lin" valueType="num">
                                      <p:cBhvr>
                                        <p:cTn id="15" dur="1000" fill="hold"/>
                                        <p:tgtEl>
                                          <p:spTgt spid="35842"/>
                                        </p:tgtEl>
                                        <p:attrNameLst>
                                          <p:attrName>ppt_h</p:attrName>
                                        </p:attrNameLst>
                                      </p:cBhvr>
                                      <p:tavLst>
                                        <p:tav tm="0">
                                          <p:val>
                                            <p:fltVal val="0"/>
                                          </p:val>
                                        </p:tav>
                                        <p:tav tm="100000">
                                          <p:val>
                                            <p:strVal val="#ppt_h"/>
                                          </p:val>
                                        </p:tav>
                                      </p:tavLst>
                                    </p:anim>
                                    <p:animEffect transition="in" filter="fade">
                                      <p:cBhvr>
                                        <p:cTn id="16" dur="1000"/>
                                        <p:tgtEl>
                                          <p:spTgt spid="3584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35842"/>
                                        </p:tgtEl>
                                        <p:attrNameLst>
                                          <p:attrName>ppt_x</p:attrName>
                                          <p:attrName>ppt_y</p:attrName>
                                        </p:attrNameLst>
                                      </p:cBhvr>
                                      <p:rCtr x="-8799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35848"/>
                                        </p:tgtEl>
                                        <p:attrNameLst>
                                          <p:attrName>style.visibility</p:attrName>
                                        </p:attrNameLst>
                                      </p:cBhvr>
                                      <p:to>
                                        <p:strVal val="visible"/>
                                      </p:to>
                                    </p:set>
                                    <p:animEffect transition="in" filter="fade">
                                      <p:cBhvr>
                                        <p:cTn id="22" dur="1000"/>
                                        <p:tgtEl>
                                          <p:spTgt spid="3584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35850"/>
                                        </p:tgtEl>
                                        <p:attrNameLst>
                                          <p:attrName>style.visibility</p:attrName>
                                        </p:attrNameLst>
                                      </p:cBhvr>
                                      <p:to>
                                        <p:strVal val="visible"/>
                                      </p:to>
                                    </p:set>
                                    <p:animEffect transition="in" filter="fade">
                                      <p:cBhvr>
                                        <p:cTn id="26" dur="1000"/>
                                        <p:tgtEl>
                                          <p:spTgt spid="3585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4294967295"/>
          </p:nvPr>
        </p:nvSpPr>
        <p:spPr>
          <a:xfrm>
            <a:off x="1055688" y="1076325"/>
            <a:ext cx="7759700" cy="5362575"/>
          </a:xfrm>
        </p:spPr>
        <p:txBody>
          <a:bodyPr vert="horz" wrap="square" lIns="91440" tIns="45720" rIns="91440" bIns="45720" anchor="t" anchorCtr="0"/>
          <a:lstStyle/>
          <a:p>
            <a:pPr algn="just">
              <a:buNone/>
            </a:pPr>
            <a:r>
              <a:rPr lang="zh-CN" altLang="en-US" dirty="0"/>
              <a:t>                                </a:t>
            </a:r>
            <a:endParaRPr lang="zh-CN" altLang="en-US" dirty="0"/>
          </a:p>
          <a:p>
            <a:pPr algn="ctr">
              <a:buNone/>
            </a:pPr>
            <a:r>
              <a:rPr lang="zh-CN" altLang="en-US" sz="2400" dirty="0">
                <a:solidFill>
                  <a:srgbClr val="282917"/>
                </a:solidFill>
                <a:latin typeface="Times New Roman" panose="02020603050405020304" pitchFamily="18" charset="0"/>
              </a:rPr>
              <a:t>About Invitation</a:t>
            </a:r>
            <a:endParaRPr lang="zh-CN" altLang="en-US" sz="2400" dirty="0">
              <a:solidFill>
                <a:srgbClr val="282917"/>
              </a:solidFill>
              <a:latin typeface="Times New Roman" panose="02020603050405020304" pitchFamily="18" charset="0"/>
            </a:endParaRPr>
          </a:p>
          <a:p>
            <a:pPr algn="ctr">
              <a:buNone/>
            </a:pPr>
            <a:endParaRPr lang="zh-CN" altLang="en-US" sz="2400" dirty="0">
              <a:solidFill>
                <a:srgbClr val="282917"/>
              </a:solidFill>
              <a:latin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rPr>
              <a:t>      </a:t>
            </a:r>
            <a:r>
              <a:rPr lang="zh-CN" altLang="en-US" sz="2000" dirty="0">
                <a:solidFill>
                  <a:srgbClr val="282917"/>
                </a:solidFill>
                <a:latin typeface="Times New Roman" panose="02020603050405020304" pitchFamily="18" charset="0"/>
              </a:rPr>
              <a:t>An invitation </a:t>
            </a:r>
            <a:r>
              <a:rPr lang="zh-CN" altLang="en-US" sz="2000" b="0" dirty="0">
                <a:solidFill>
                  <a:srgbClr val="282917"/>
                </a:solidFill>
                <a:latin typeface="Times New Roman" panose="02020603050405020304" pitchFamily="18" charset="0"/>
              </a:rPr>
              <a:t>(邀请函) is a letter asking the recipient to attend some occasions or events, such as celebration of the anniversary of a company, a reception or a wedding. It is typically kind of formal writing in the third-person language. It says that the hosts wish for the recipient to attend occasions or events and gives the date, time and place. It is usually sent out to some days or even several weeks before the dates of the occasions or events. </a:t>
            </a:r>
            <a:endParaRPr lang="zh-CN" altLang="en-US" sz="2000" b="0" dirty="0">
              <a:solidFill>
                <a:srgbClr val="282917"/>
              </a:solidFill>
              <a:latin typeface="Times New Roman" panose="02020603050405020304" pitchFamily="18" charset="0"/>
            </a:endParaRPr>
          </a:p>
        </p:txBody>
      </p:sp>
      <p:sp>
        <p:nvSpPr>
          <p:cNvPr id="6147" name="标题 1"/>
          <p:cNvSpPr>
            <a:spLocks noGrp="1"/>
          </p:cNvSpPr>
          <p:nvPr>
            <p:ph type="title" idx="4294967295"/>
          </p:nvPr>
        </p:nvSpPr>
        <p:spPr/>
        <p:txBody>
          <a:bodyPr vert="horz" wrap="square" lIns="91440" tIns="45720" rIns="91440" bIns="45720" anchor="ctr" anchorCtr="0"/>
          <a:lstStyle/>
          <a:p>
            <a:r>
              <a:rPr lang="zh-CN" altLang="en-US" dirty="0">
                <a:solidFill>
                  <a:srgbClr val="282917"/>
                </a:solidFill>
                <a:latin typeface="Times New Roman" panose="02020603050405020304" pitchFamily="18" charset="0"/>
              </a:rPr>
              <a:t>Ⅱ.</a:t>
            </a:r>
            <a:r>
              <a:rPr lang="zh-CN" altLang="en-US" u="sng" dirty="0">
                <a:solidFill>
                  <a:srgbClr val="282917"/>
                </a:solidFill>
                <a:latin typeface="Times New Roman" panose="02020603050405020304" pitchFamily="18" charset="0"/>
              </a:rPr>
              <a:t>Leading-In</a:t>
            </a:r>
            <a:r>
              <a:rPr lang="zh-CN" altLang="en-US" dirty="0">
                <a:solidFill>
                  <a:srgbClr val="282917"/>
                </a:solidFill>
                <a:latin typeface="Times New Roman" panose="02020603050405020304" pitchFamily="18" charset="0"/>
              </a:rPr>
              <a:t> </a:t>
            </a:r>
            <a:endParaRPr lang="zh-CN" altLang="en-US"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4294967295"/>
          </p:nvPr>
        </p:nvSpPr>
        <p:spPr>
          <a:xfrm>
            <a:off x="947738" y="992188"/>
            <a:ext cx="7816850" cy="4981575"/>
          </a:xfrm>
        </p:spPr>
        <p:txBody>
          <a:bodyPr vert="horz" wrap="square" lIns="91440" tIns="45720" rIns="91440" bIns="45720" anchor="t" anchorCtr="0"/>
          <a:lstStyle/>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Types of </a:t>
            </a:r>
            <a:r>
              <a:rPr lang="en-US" altLang="zh-CN" sz="2000" dirty="0" smtClean="0">
                <a:solidFill>
                  <a:srgbClr val="282917"/>
                </a:solidFill>
                <a:latin typeface="Times New Roman" panose="02020603050405020304" pitchFamily="18" charset="0"/>
                <a:cs typeface="Times New Roman" panose="02020603050405020304" pitchFamily="18" charset="0"/>
              </a:rPr>
              <a:t>Invitation(</a:t>
            </a:r>
            <a:r>
              <a:rPr lang="zh-CN" altLang="en-US" sz="2000" dirty="0" smtClean="0">
                <a:solidFill>
                  <a:srgbClr val="282917"/>
                </a:solidFill>
                <a:latin typeface="Times New Roman" panose="02020603050405020304" pitchFamily="18" charset="0"/>
                <a:cs typeface="Times New Roman" panose="02020603050405020304" pitchFamily="18" charset="0"/>
              </a:rPr>
              <a:t>邀请函的类别）</a:t>
            </a:r>
            <a:endParaRPr lang="en-US" altLang="zh-CN" sz="200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Formal invitations</a:t>
            </a:r>
            <a:r>
              <a:rPr lang="en-US" altLang="zh-CN" sz="2000" b="0" dirty="0">
                <a:solidFill>
                  <a:srgbClr val="282917"/>
                </a:solidFill>
                <a:latin typeface="Times New Roman" panose="02020603050405020304" pitchFamily="18" charset="0"/>
                <a:cs typeface="Times New Roman" panose="02020603050405020304" pitchFamily="18" charset="0"/>
              </a:rPr>
              <a:t> are written to invite recipients to attend formal occasions in an cordial tone. They state the nature of the event, name of the host(s), and specify the necessary practical information about the date, time and place of the occasions. Formal invitations have strict layout. They often require a reply with RSVP(please reply) and phone numbers at the bottom. Some have “Regrets Only” and phone numbers, meaning those who are unable to attend are required to reply. They are typed on good quality paper or cards, and often specially printed and enclosed in envelops.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Informal invitations</a:t>
            </a:r>
            <a:r>
              <a:rPr lang="en-US" altLang="zh-CN" sz="2000" b="0" dirty="0">
                <a:solidFill>
                  <a:srgbClr val="282917"/>
                </a:solidFill>
                <a:latin typeface="Times New Roman" panose="02020603050405020304" pitchFamily="18" charset="0"/>
                <a:cs typeface="Times New Roman" panose="02020603050405020304" pitchFamily="18" charset="0"/>
              </a:rPr>
              <a:t> are issued by word of mouth or by hand-written letter. An invitation letter provides with the name of the host, the date, time and place of an occasion, and expresses warm welcome. This kind of letter are more personal. The form is flexible. The tone is usually casual and there is no set form for these invitations.</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4294967295"/>
          </p:nvPr>
        </p:nvSpPr>
        <p:spPr>
          <a:xfrm>
            <a:off x="1060450" y="1428750"/>
            <a:ext cx="7699375" cy="4587875"/>
          </a:xfrm>
        </p:spPr>
        <p:txBody>
          <a:bodyPr vert="horz" wrap="square" lIns="91440" tIns="45720" rIns="91440" bIns="45720" anchor="t" anchorCtr="0"/>
          <a:lstStyle/>
          <a:p>
            <a:pPr algn="just">
              <a:buNone/>
            </a:pP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Making Replies to </a:t>
            </a:r>
            <a:r>
              <a:rPr lang="en-US" altLang="zh-CN" sz="2000" dirty="0" smtClean="0">
                <a:solidFill>
                  <a:srgbClr val="282917"/>
                </a:solidFill>
                <a:latin typeface="Times New Roman" panose="02020603050405020304" pitchFamily="18" charset="0"/>
                <a:cs typeface="Times New Roman" panose="02020603050405020304" pitchFamily="18" charset="0"/>
              </a:rPr>
              <a:t>Invitations </a:t>
            </a:r>
            <a:r>
              <a:rPr lang="zh-CN" altLang="en-US" sz="2000" dirty="0" smtClean="0">
                <a:solidFill>
                  <a:srgbClr val="282917"/>
                </a:solidFill>
                <a:latin typeface="Times New Roman" panose="02020603050405020304" pitchFamily="18" charset="0"/>
                <a:cs typeface="Times New Roman" panose="02020603050405020304" pitchFamily="18" charset="0"/>
              </a:rPr>
              <a:t>（邀请函的回复）</a:t>
            </a:r>
            <a:endParaRPr lang="en-US" altLang="zh-CN" sz="200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smtClean="0">
                <a:solidFill>
                  <a:srgbClr val="282917"/>
                </a:solidFill>
                <a:latin typeface="Times New Roman" panose="02020603050405020304" pitchFamily="18" charset="0"/>
                <a:cs typeface="Times New Roman" panose="02020603050405020304" pitchFamily="18" charset="0"/>
              </a:rPr>
              <a:t>When you receive an invitation, you should make a response to it. You may accept it or decline it. Formal invitations should be answered formally. Informal invitations can be answered informally or orally. If you decide to accept an invitation, you must write a letter to show your interest. At the beginning of a response letter you should thank the sender for the invitation. The you should show your willingness to accept it. While in case you cannot accept an invitation for some reason, you should still write a response letter to show your regret. The tone of the response letter should be polite and sincere.</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4294967295"/>
          </p:nvPr>
        </p:nvSpPr>
        <p:spPr>
          <a:xfrm>
            <a:off x="971550" y="120650"/>
            <a:ext cx="7961313" cy="5360988"/>
          </a:xfrm>
        </p:spPr>
        <p:txBody>
          <a:bodyPr vert="horz" wrap="square" lIns="91440" tIns="45720" rIns="91440" bIns="45720" anchor="t" anchorCtr="0"/>
          <a:lstStyle/>
          <a:p>
            <a:pPr>
              <a:buNone/>
            </a:pPr>
            <a:r>
              <a:rPr lang="zh-CN" altLang="en-US" sz="2400" i="1" dirty="0">
                <a:solidFill>
                  <a:srgbClr val="282917"/>
                </a:solidFill>
                <a:latin typeface="Times New Roman" panose="02020603050405020304" pitchFamily="18" charset="0"/>
                <a:cs typeface="Times New Roman" panose="02020603050405020304" pitchFamily="18" charset="0"/>
              </a:rPr>
              <a:t>Task 1  </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r>
              <a:rPr lang="zh-CN" altLang="en-US" sz="2400" dirty="0">
                <a:solidFill>
                  <a:srgbClr val="282917"/>
                </a:solidFill>
                <a:latin typeface="Times New Roman" panose="02020603050405020304" pitchFamily="18" charset="0"/>
                <a:cs typeface="Times New Roman" panose="02020603050405020304" pitchFamily="18" charset="0"/>
              </a:rPr>
              <a:t>Directions: Reading and Comprehension. </a:t>
            </a:r>
            <a:endParaRPr lang="zh-CN" altLang="en-US" sz="2400" dirty="0">
              <a:solidFill>
                <a:srgbClr val="FF0000"/>
              </a:solidFill>
              <a:latin typeface="Times New Roman" panose="02020603050405020304" pitchFamily="18" charset="0"/>
              <a:cs typeface="Times New Roman" panose="02020603050405020304" pitchFamily="18" charset="0"/>
            </a:endParaRPr>
          </a:p>
          <a:p>
            <a:pPr>
              <a:buNone/>
            </a:pP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1. An </a:t>
            </a:r>
            <a:r>
              <a:rPr lang="en-US" altLang="zh-CN" sz="2000" b="0" dirty="0" smtClean="0">
                <a:solidFill>
                  <a:schemeClr val="tx1"/>
                </a:solidFill>
                <a:latin typeface="Times New Roman" panose="02020603050405020304" pitchFamily="18" charset="0"/>
                <a:cs typeface="Times New Roman" panose="02020603050405020304" pitchFamily="18" charset="0"/>
              </a:rPr>
              <a:t>formal </a:t>
            </a:r>
            <a:r>
              <a:rPr lang="zh-CN" altLang="en-US" sz="2000" b="0" dirty="0" smtClean="0">
                <a:solidFill>
                  <a:schemeClr val="tx1"/>
                </a:solidFill>
                <a:latin typeface="Times New Roman" panose="02020603050405020304" pitchFamily="18" charset="0"/>
                <a:cs typeface="Times New Roman" panose="02020603050405020304" pitchFamily="18" charset="0"/>
              </a:rPr>
              <a:t>invitation </a:t>
            </a:r>
            <a:r>
              <a:rPr lang="zh-CN" altLang="en-US" sz="2000" b="0" dirty="0">
                <a:solidFill>
                  <a:schemeClr val="tx1"/>
                </a:solidFill>
                <a:latin typeface="Times New Roman" panose="02020603050405020304" pitchFamily="18" charset="0"/>
                <a:cs typeface="Times New Roman" panose="02020603050405020304" pitchFamily="18" charset="0"/>
              </a:rPr>
              <a:t>is typically in the </a:t>
            </a:r>
            <a:r>
              <a:rPr lang="zh-CN" altLang="en-US" sz="2000" b="0" u="sng" dirty="0">
                <a:solidFill>
                  <a:schemeClr val="tx1"/>
                </a:solidFill>
                <a:latin typeface="Times New Roman" panose="02020603050405020304" pitchFamily="18" charset="0"/>
                <a:cs typeface="Times New Roman" panose="02020603050405020304" pitchFamily="18" charset="0"/>
              </a:rPr>
              <a:t>       </a:t>
            </a:r>
            <a:r>
              <a:rPr lang="zh-CN" altLang="en-US" sz="2000" b="0" dirty="0">
                <a:solidFill>
                  <a:schemeClr val="tx1"/>
                </a:solidFill>
                <a:latin typeface="Times New Roman" panose="02020603050405020304" pitchFamily="18" charset="0"/>
                <a:cs typeface="Times New Roman" panose="02020603050405020304" pitchFamily="18" charset="0"/>
              </a:rPr>
              <a:t> language. </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    A. first-person </a:t>
            </a:r>
            <a:r>
              <a:rPr lang="zh-CN" altLang="en-US" sz="2000" b="0" dirty="0" smtClean="0">
                <a:solidFill>
                  <a:schemeClr val="tx1"/>
                </a:solidFill>
                <a:latin typeface="Times New Roman" panose="02020603050405020304" pitchFamily="18" charset="0"/>
                <a:cs typeface="Times New Roman" panose="02020603050405020304" pitchFamily="18" charset="0"/>
              </a:rPr>
              <a:t>   B</a:t>
            </a:r>
            <a:r>
              <a:rPr lang="zh-CN" altLang="en-US" sz="2000" b="0" dirty="0">
                <a:solidFill>
                  <a:schemeClr val="tx1"/>
                </a:solidFill>
                <a:latin typeface="Times New Roman" panose="02020603050405020304" pitchFamily="18" charset="0"/>
                <a:cs typeface="Times New Roman" panose="02020603050405020304" pitchFamily="18" charset="0"/>
              </a:rPr>
              <a:t>. second-person</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C</a:t>
            </a:r>
            <a:r>
              <a:rPr lang="zh-CN" altLang="en-US" sz="2000" b="0" dirty="0">
                <a:solidFill>
                  <a:schemeClr val="tx1"/>
                </a:solidFill>
                <a:latin typeface="Times New Roman" panose="02020603050405020304" pitchFamily="18" charset="0"/>
                <a:cs typeface="Times New Roman" panose="02020603050405020304" pitchFamily="18" charset="0"/>
              </a:rPr>
              <a:t>. third-person</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 multi-person</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2. Formal invitations are written in an </a:t>
            </a:r>
            <a:r>
              <a:rPr lang="zh-CN" altLang="en-US" sz="2000" b="0" u="sng" dirty="0">
                <a:solidFill>
                  <a:schemeClr val="tx1"/>
                </a:solidFill>
                <a:latin typeface="Times New Roman" panose="02020603050405020304" pitchFamily="18" charset="0"/>
                <a:cs typeface="Times New Roman" panose="02020603050405020304" pitchFamily="18" charset="0"/>
                <a:sym typeface="+mn-ea"/>
              </a:rPr>
              <a:t>       </a:t>
            </a:r>
            <a:r>
              <a:rPr lang="zh-CN" altLang="en-US" sz="2000" b="0" dirty="0">
                <a:solidFill>
                  <a:schemeClr val="tx1"/>
                </a:solidFill>
                <a:latin typeface="Times New Roman" panose="02020603050405020304" pitchFamily="18" charset="0"/>
                <a:cs typeface="Times New Roman" panose="02020603050405020304" pitchFamily="18" charset="0"/>
              </a:rPr>
              <a:t> tone. </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    A. free</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B</a:t>
            </a:r>
            <a:r>
              <a:rPr lang="zh-CN" altLang="en-US" sz="2000" b="0" dirty="0">
                <a:solidFill>
                  <a:schemeClr val="tx1"/>
                </a:solidFill>
                <a:latin typeface="Times New Roman" panose="02020603050405020304" pitchFamily="18" charset="0"/>
                <a:cs typeface="Times New Roman" panose="02020603050405020304" pitchFamily="18" charset="0"/>
              </a:rPr>
              <a:t>. cordial</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C</a:t>
            </a:r>
            <a:r>
              <a:rPr lang="zh-CN" altLang="en-US" sz="2000" b="0" dirty="0">
                <a:solidFill>
                  <a:schemeClr val="tx1"/>
                </a:solidFill>
                <a:latin typeface="Times New Roman" panose="02020603050405020304" pitchFamily="18" charset="0"/>
                <a:cs typeface="Times New Roman" panose="02020603050405020304" pitchFamily="18" charset="0"/>
              </a:rPr>
              <a:t>. casual</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D</a:t>
            </a:r>
            <a:r>
              <a:rPr lang="zh-CN" altLang="en-US" sz="2000" b="0" dirty="0">
                <a:solidFill>
                  <a:schemeClr val="tx1"/>
                </a:solidFill>
                <a:latin typeface="Times New Roman" panose="02020603050405020304" pitchFamily="18" charset="0"/>
                <a:cs typeface="Times New Roman" panose="02020603050405020304" pitchFamily="18" charset="0"/>
              </a:rPr>
              <a:t>. amusing</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3. Formal invitations are usually </a:t>
            </a:r>
            <a:r>
              <a:rPr lang="zh-CN" altLang="en-US" sz="2000" b="0" u="sng" dirty="0">
                <a:solidFill>
                  <a:schemeClr val="tx1"/>
                </a:solidFill>
                <a:latin typeface="Times New Roman" panose="02020603050405020304" pitchFamily="18" charset="0"/>
                <a:cs typeface="Times New Roman" panose="02020603050405020304" pitchFamily="18" charset="0"/>
                <a:sym typeface="+mn-ea"/>
              </a:rPr>
              <a:t>       </a:t>
            </a:r>
            <a:r>
              <a:rPr lang="zh-CN" altLang="en-US" sz="2000" b="0" dirty="0">
                <a:solidFill>
                  <a:schemeClr val="tx1"/>
                </a:solidFill>
                <a:latin typeface="Times New Roman" panose="02020603050405020304" pitchFamily="18" charset="0"/>
                <a:cs typeface="Times New Roman" panose="02020603050405020304" pitchFamily="18" charset="0"/>
              </a:rPr>
              <a:t> on the cards.</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    A. printed</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B</a:t>
            </a:r>
            <a:r>
              <a:rPr lang="zh-CN" altLang="en-US" sz="2000" b="0" dirty="0">
                <a:solidFill>
                  <a:schemeClr val="tx1"/>
                </a:solidFill>
                <a:latin typeface="Times New Roman" panose="02020603050405020304" pitchFamily="18" charset="0"/>
                <a:cs typeface="Times New Roman" panose="02020603050405020304" pitchFamily="18" charset="0"/>
              </a:rPr>
              <a:t>. handwritten</a:t>
            </a:r>
            <a:r>
              <a:rPr lang="en-US" altLang="zh-CN" sz="2000" b="0" dirty="0">
                <a:solidFill>
                  <a:schemeClr val="tx1"/>
                </a:solidFill>
                <a:latin typeface="Times New Roman" panose="02020603050405020304" pitchFamily="18" charset="0"/>
                <a:cs typeface="Times New Roman" panose="02020603050405020304" pitchFamily="18" charset="0"/>
              </a:rPr>
              <a:t> </a:t>
            </a:r>
            <a:r>
              <a:rPr lang="zh-CN" altLang="en-US" sz="2000" b="0" dirty="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       C</a:t>
            </a:r>
            <a:r>
              <a:rPr lang="zh-CN" altLang="en-US" sz="2000" b="0" dirty="0">
                <a:solidFill>
                  <a:schemeClr val="tx1"/>
                </a:solidFill>
                <a:latin typeface="Times New Roman" panose="02020603050405020304" pitchFamily="18" charset="0"/>
                <a:cs typeface="Times New Roman" panose="02020603050405020304" pitchFamily="18" charset="0"/>
              </a:rPr>
              <a:t>. enclosed  </a:t>
            </a:r>
            <a:r>
              <a:rPr lang="zh-CN" altLang="en-US" sz="2000" b="0" dirty="0" smtClean="0">
                <a:solidFill>
                  <a:schemeClr val="tx1"/>
                </a:solidFill>
                <a:latin typeface="Times New Roman" panose="02020603050405020304" pitchFamily="18" charset="0"/>
                <a:cs typeface="Times New Roman" panose="02020603050405020304" pitchFamily="18" charset="0"/>
              </a:rPr>
              <a:t>        D.typed</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4. The form of informal invitations is </a:t>
            </a:r>
            <a:r>
              <a:rPr lang="zh-CN" altLang="en-US" sz="2000" b="0" u="sng" dirty="0">
                <a:solidFill>
                  <a:schemeClr val="tx1"/>
                </a:solidFill>
                <a:latin typeface="Times New Roman" panose="02020603050405020304" pitchFamily="18" charset="0"/>
                <a:cs typeface="Times New Roman" panose="02020603050405020304" pitchFamily="18" charset="0"/>
              </a:rPr>
              <a:t>       </a:t>
            </a:r>
            <a:r>
              <a:rPr lang="zh-CN" altLang="en-US" sz="2000" b="0" dirty="0">
                <a:solidFill>
                  <a:schemeClr val="tx1"/>
                </a:solidFill>
                <a:latin typeface="Times New Roman" panose="02020603050405020304" pitchFamily="18" charset="0"/>
                <a:cs typeface="Times New Roman" panose="02020603050405020304" pitchFamily="18" charset="0"/>
              </a:rPr>
              <a:t>. </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    A. strict </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B</a:t>
            </a:r>
            <a:r>
              <a:rPr lang="zh-CN" altLang="en-US" sz="2000" b="0" dirty="0">
                <a:solidFill>
                  <a:schemeClr val="tx1"/>
                </a:solidFill>
                <a:latin typeface="Times New Roman" panose="02020603050405020304" pitchFamily="18" charset="0"/>
                <a:cs typeface="Times New Roman" panose="02020603050405020304" pitchFamily="18" charset="0"/>
              </a:rPr>
              <a:t>. free </a:t>
            </a:r>
            <a:r>
              <a:rPr lang="zh-CN" altLang="en-US" sz="2000" b="0" dirty="0" smtClean="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C</a:t>
            </a:r>
            <a:r>
              <a:rPr lang="zh-CN" altLang="en-US" sz="2000" b="0" dirty="0">
                <a:solidFill>
                  <a:schemeClr val="tx1"/>
                </a:solidFill>
                <a:latin typeface="Times New Roman" panose="02020603050405020304" pitchFamily="18" charset="0"/>
                <a:cs typeface="Times New Roman" panose="02020603050405020304" pitchFamily="18" charset="0"/>
              </a:rPr>
              <a:t>. flexible</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D</a:t>
            </a:r>
            <a:r>
              <a:rPr lang="en-US" altLang="zh-CN" sz="2000" b="0" dirty="0">
                <a:solidFill>
                  <a:schemeClr val="tx1"/>
                </a:solidFill>
                <a:latin typeface="Times New Roman" panose="02020603050405020304" pitchFamily="18" charset="0"/>
                <a:cs typeface="Times New Roman" panose="02020603050405020304" pitchFamily="18" charset="0"/>
              </a:rPr>
              <a:t>. fixed</a:t>
            </a:r>
            <a:endParaRPr lang="en-US" altLang="zh-CN"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5. Formal invitations should be answered </a:t>
            </a:r>
            <a:r>
              <a:rPr lang="zh-CN" altLang="en-US" sz="2000" b="0" u="sng" dirty="0">
                <a:solidFill>
                  <a:schemeClr val="tx1"/>
                </a:solidFill>
                <a:latin typeface="Times New Roman" panose="02020603050405020304" pitchFamily="18" charset="0"/>
                <a:cs typeface="Times New Roman" panose="02020603050405020304" pitchFamily="18" charset="0"/>
              </a:rPr>
              <a:t>       </a:t>
            </a:r>
            <a:r>
              <a:rPr lang="zh-CN" altLang="en-US" sz="2000" b="0" dirty="0">
                <a:solidFill>
                  <a:schemeClr val="tx1"/>
                </a:solidFill>
                <a:latin typeface="Times New Roman" panose="02020603050405020304" pitchFamily="18" charset="0"/>
                <a:cs typeface="Times New Roman" panose="02020603050405020304" pitchFamily="18" charset="0"/>
              </a:rPr>
              <a:t>. </a:t>
            </a:r>
            <a:endParaRPr lang="zh-CN" altLang="en-US"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    A. formally</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B</a:t>
            </a:r>
            <a:r>
              <a:rPr lang="zh-CN" altLang="en-US" sz="2000" b="0" dirty="0">
                <a:solidFill>
                  <a:schemeClr val="tx1"/>
                </a:solidFill>
                <a:latin typeface="Times New Roman" panose="02020603050405020304" pitchFamily="18" charset="0"/>
                <a:cs typeface="Times New Roman" panose="02020603050405020304" pitchFamily="18" charset="0"/>
              </a:rPr>
              <a:t>. informally </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a:t>
            </a:r>
            <a:r>
              <a:rPr lang="zh-CN" altLang="en-US" sz="2000" b="0" dirty="0" smtClean="0">
                <a:solidFill>
                  <a:schemeClr val="tx1"/>
                </a:solidFill>
                <a:latin typeface="Times New Roman" panose="02020603050405020304" pitchFamily="18" charset="0"/>
                <a:cs typeface="Times New Roman" panose="02020603050405020304" pitchFamily="18" charset="0"/>
              </a:rPr>
              <a:t>C</a:t>
            </a:r>
            <a:r>
              <a:rPr lang="zh-CN" altLang="en-US" sz="2000" b="0" dirty="0">
                <a:solidFill>
                  <a:schemeClr val="tx1"/>
                </a:solidFill>
                <a:latin typeface="Times New Roman" panose="02020603050405020304" pitchFamily="18" charset="0"/>
                <a:cs typeface="Times New Roman" panose="02020603050405020304" pitchFamily="18" charset="0"/>
              </a:rPr>
              <a:t>. orally</a:t>
            </a:r>
            <a:r>
              <a:rPr lang="en-US" altLang="zh-CN" sz="2000" b="0" dirty="0">
                <a:solidFill>
                  <a:schemeClr val="tx1"/>
                </a:solidFill>
                <a:latin typeface="Times New Roman" panose="02020603050405020304" pitchFamily="18" charset="0"/>
                <a:cs typeface="Times New Roman" panose="02020603050405020304" pitchFamily="18" charset="0"/>
              </a:rPr>
              <a:t> </a:t>
            </a:r>
            <a:r>
              <a:rPr lang="en-US" altLang="zh-CN" sz="2000" b="0" dirty="0" smtClean="0">
                <a:solidFill>
                  <a:schemeClr val="tx1"/>
                </a:solidFill>
                <a:latin typeface="Times New Roman" panose="02020603050405020304" pitchFamily="18" charset="0"/>
                <a:cs typeface="Times New Roman" panose="02020603050405020304" pitchFamily="18" charset="0"/>
              </a:rPr>
              <a:t>           D</a:t>
            </a:r>
            <a:r>
              <a:rPr lang="en-US" altLang="zh-CN" sz="2000" b="0" dirty="0">
                <a:solidFill>
                  <a:schemeClr val="tx1"/>
                </a:solidFill>
                <a:latin typeface="Times New Roman" panose="02020603050405020304" pitchFamily="18" charset="0"/>
                <a:cs typeface="Times New Roman" panose="02020603050405020304" pitchFamily="18" charset="0"/>
              </a:rPr>
              <a:t>. Both B and C</a:t>
            </a:r>
            <a:endParaRPr lang="en-US" altLang="zh-CN" sz="2000" b="0" dirty="0">
              <a:solidFill>
                <a:schemeClr val="tx1"/>
              </a:solidFill>
              <a:latin typeface="Times New Roman" panose="02020603050405020304" pitchFamily="18" charset="0"/>
              <a:cs typeface="Times New Roman" panose="02020603050405020304" pitchFamily="18" charset="0"/>
            </a:endParaRPr>
          </a:p>
          <a:p>
            <a:pPr fontAlgn="t">
              <a:buNone/>
            </a:pPr>
            <a:r>
              <a:rPr lang="zh-CN" altLang="en-US" sz="2000" b="0" dirty="0">
                <a:solidFill>
                  <a:schemeClr val="tx1"/>
                </a:solidFill>
                <a:latin typeface="Times New Roman" panose="02020603050405020304" pitchFamily="18" charset="0"/>
                <a:cs typeface="Times New Roman" panose="02020603050405020304" pitchFamily="18" charset="0"/>
              </a:rPr>
              <a:t>    </a:t>
            </a:r>
            <a:endParaRPr lang="zh-CN" altLang="en-US" sz="2000" b="0" dirty="0">
              <a:solidFill>
                <a:schemeClr val="tx1"/>
              </a:solidFill>
              <a:latin typeface="Times New Roman" panose="02020603050405020304" pitchFamily="18" charset="0"/>
              <a:ea typeface="Times New Roman" panose="02020603050405020304" pitchFamily="18" charset="0"/>
            </a:endParaRPr>
          </a:p>
        </p:txBody>
      </p:sp>
      <p:sp>
        <p:nvSpPr>
          <p:cNvPr id="2" name="内容占位符 2"/>
          <p:cNvSpPr>
            <a:spLocks noGrp="1"/>
          </p:cNvSpPr>
          <p:nvPr/>
        </p:nvSpPr>
        <p:spPr>
          <a:xfrm>
            <a:off x="5211916" y="1227804"/>
            <a:ext cx="563880" cy="42291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C  </a:t>
            </a: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p:txBody>
      </p:sp>
      <p:sp>
        <p:nvSpPr>
          <p:cNvPr id="3" name="内容占位符 2"/>
          <p:cNvSpPr>
            <a:spLocks noGrp="1"/>
          </p:cNvSpPr>
          <p:nvPr/>
        </p:nvSpPr>
        <p:spPr>
          <a:xfrm>
            <a:off x="4909820" y="2021840"/>
            <a:ext cx="563880" cy="42291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rPr>
              <a:t> B</a:t>
            </a:r>
            <a:r>
              <a:rPr lang="zh-CN" altLang="en-US" sz="2000" b="0" dirty="0">
                <a:latin typeface="Times New Roman" panose="02020603050405020304" pitchFamily="18" charset="0"/>
              </a:rPr>
              <a:t>  </a:t>
            </a: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p:txBody>
      </p:sp>
      <p:sp>
        <p:nvSpPr>
          <p:cNvPr id="4" name="内容占位符 2"/>
          <p:cNvSpPr>
            <a:spLocks noGrp="1"/>
          </p:cNvSpPr>
          <p:nvPr/>
        </p:nvSpPr>
        <p:spPr>
          <a:xfrm>
            <a:off x="4449178" y="2771632"/>
            <a:ext cx="563880" cy="42291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sz="2000" b="0" dirty="0" smtClean="0">
                <a:latin typeface="Times New Roman" panose="02020603050405020304" pitchFamily="18" charset="0"/>
              </a:rPr>
              <a:t>D</a:t>
            </a:r>
            <a:r>
              <a:rPr lang="zh-CN" altLang="en-US" sz="2000" b="0" dirty="0" smtClean="0">
                <a:latin typeface="Times New Roman" panose="02020603050405020304" pitchFamily="18" charset="0"/>
              </a:rPr>
              <a:t>  </a:t>
            </a:r>
            <a:r>
              <a:rPr lang="en-US" altLang="zh-CN" sz="2000" b="0" dirty="0" smtClean="0">
                <a:latin typeface="Times New Roman" panose="02020603050405020304" pitchFamily="18" charset="0"/>
              </a:rPr>
              <a:t> </a:t>
            </a:r>
            <a:endParaRPr lang="en-US" altLang="zh-CN" sz="2000" b="0" dirty="0">
              <a:latin typeface="Times New Roman" panose="02020603050405020304" pitchFamily="18" charset="0"/>
            </a:endParaRPr>
          </a:p>
        </p:txBody>
      </p:sp>
      <p:sp>
        <p:nvSpPr>
          <p:cNvPr id="5" name="内容占位符 2"/>
          <p:cNvSpPr>
            <a:spLocks noGrp="1"/>
          </p:cNvSpPr>
          <p:nvPr/>
        </p:nvSpPr>
        <p:spPr>
          <a:xfrm>
            <a:off x="4909820" y="3506470"/>
            <a:ext cx="563880" cy="42291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C  </a:t>
            </a: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p:txBody>
      </p:sp>
      <p:sp>
        <p:nvSpPr>
          <p:cNvPr id="6" name="内容占位符 2"/>
          <p:cNvSpPr>
            <a:spLocks noGrp="1"/>
          </p:cNvSpPr>
          <p:nvPr/>
        </p:nvSpPr>
        <p:spPr>
          <a:xfrm>
            <a:off x="5288424" y="4247883"/>
            <a:ext cx="563880" cy="42291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sz="2000" b="0" dirty="0">
                <a:latin typeface="Times New Roman" panose="02020603050405020304" pitchFamily="18" charset="0"/>
              </a:rPr>
              <a:t> A</a:t>
            </a:r>
            <a:r>
              <a:rPr lang="zh-CN" altLang="en-US" sz="2000" b="0" dirty="0">
                <a:latin typeface="Times New Roman" panose="02020603050405020304" pitchFamily="18" charset="0"/>
              </a:rPr>
              <a:t>  </a:t>
            </a: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1055688" y="390525"/>
            <a:ext cx="7958137" cy="1011238"/>
          </a:xfrm>
        </p:spPr>
        <p:txBody>
          <a:bodyPr vert="horz" wrap="square" lIns="91440" tIns="45720" rIns="91440" bIns="45720" anchor="ctr" anchorCtr="0"/>
          <a:lstStyle/>
          <a:p>
            <a:br>
              <a:rPr lang="zh-CN" altLang="en-US" dirty="0">
                <a:solidFill>
                  <a:srgbClr val="282917"/>
                </a:solidFill>
                <a:latin typeface="Times New Roman" panose="02020603050405020304" pitchFamily="18" charset="0"/>
              </a:rPr>
            </a:br>
            <a:r>
              <a:rPr lang="zh-CN" altLang="en-US" dirty="0">
                <a:solidFill>
                  <a:srgbClr val="282917"/>
                </a:solidFill>
                <a:latin typeface="Times New Roman" panose="02020603050405020304" pitchFamily="18" charset="0"/>
              </a:rPr>
              <a:t>Ⅲ. </a:t>
            </a:r>
            <a:r>
              <a:rPr lang="zh-CN" altLang="en-US" u="sng" dirty="0">
                <a:solidFill>
                  <a:srgbClr val="282917"/>
                </a:solidFill>
                <a:latin typeface="Times New Roman" panose="02020603050405020304" pitchFamily="18" charset="0"/>
              </a:rPr>
              <a:t>Formatting</a:t>
            </a:r>
            <a:r>
              <a:rPr lang="zh-CN" altLang="en-US" dirty="0">
                <a:solidFill>
                  <a:srgbClr val="FF0000"/>
                </a:solidFill>
                <a:latin typeface="Times New Roman" panose="02020603050405020304" pitchFamily="18" charset="0"/>
              </a:rPr>
              <a:t> </a:t>
            </a:r>
            <a:r>
              <a:rPr lang="zh-CN" altLang="en-US" sz="2000" dirty="0">
                <a:solidFill>
                  <a:srgbClr val="282917"/>
                </a:solidFill>
                <a:latin typeface="Times New Roman" panose="02020603050405020304" pitchFamily="18" charset="0"/>
              </a:rPr>
              <a:t>                                     </a:t>
            </a:r>
            <a:br>
              <a:rPr lang="zh-CN" altLang="en-US" dirty="0">
                <a:solidFill>
                  <a:srgbClr val="282917"/>
                </a:solidFill>
                <a:latin typeface="Times New Roman" panose="02020603050405020304" pitchFamily="18" charset="0"/>
              </a:rPr>
            </a:br>
            <a:r>
              <a:rPr lang="zh-CN" altLang="en-US"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r>
              <a:rPr lang="zh-CN" altLang="en-US" sz="2000" dirty="0">
                <a:solidFill>
                  <a:srgbClr val="FF0000"/>
                </a:solidFill>
                <a:latin typeface="Times New Roman" panose="02020603050405020304" pitchFamily="18" charset="0"/>
              </a:rPr>
              <a:t> </a:t>
            </a:r>
            <a:br>
              <a:rPr lang="zh-CN" altLang="en-US" dirty="0"/>
            </a:br>
            <a:endParaRPr lang="zh-CN" altLang="en-US" dirty="0"/>
          </a:p>
        </p:txBody>
      </p:sp>
      <p:sp>
        <p:nvSpPr>
          <p:cNvPr id="11267" name="内容占位符 2"/>
          <p:cNvSpPr>
            <a:spLocks noGrp="1"/>
          </p:cNvSpPr>
          <p:nvPr>
            <p:ph idx="4294967295"/>
          </p:nvPr>
        </p:nvSpPr>
        <p:spPr>
          <a:xfrm>
            <a:off x="1125538" y="1865313"/>
            <a:ext cx="5603875" cy="3279775"/>
          </a:xfrm>
          <a:ln w="12700">
            <a:solidFill>
              <a:srgbClr val="1C1C1C">
                <a:alpha val="100000"/>
              </a:srgbClr>
            </a:solidFill>
            <a:miter lim="800000"/>
          </a:ln>
        </p:spPr>
        <p:txBody>
          <a:bodyPr vert="horz" wrap="square" lIns="91440" tIns="45720" rIns="91440" bIns="45720" anchor="t" anchorCtr="0"/>
          <a:lstStyle/>
          <a:p>
            <a:pPr algn="ctr">
              <a:buNone/>
            </a:pP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On the occasion of 20th Anniversary of </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the founding of New Orange Company </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The CEO, Mr. and Mrs. Huang Jiehan</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would like to invite</a:t>
            </a:r>
            <a:endParaRPr lang="en-US" altLang="zh-CN" sz="2000" b="0" dirty="0">
              <a:solidFill>
                <a:srgbClr val="282917"/>
              </a:solidFill>
              <a:latin typeface="Times New Roman" panose="02020603050405020304" pitchFamily="18" charset="0"/>
            </a:endParaRPr>
          </a:p>
          <a:p>
            <a:pPr algn="ctr">
              <a:buNone/>
            </a:pPr>
            <a:r>
              <a:rPr lang="en-US" altLang="zh-CN" sz="2000" i="1" dirty="0">
                <a:solidFill>
                  <a:srgbClr val="282917"/>
                </a:solidFill>
                <a:latin typeface="Times New Roman" panose="02020603050405020304" pitchFamily="18" charset="0"/>
              </a:rPr>
              <a:t>Mr. </a:t>
            </a:r>
            <a:r>
              <a:rPr lang="en-US" altLang="zh-CN" sz="2000" b="0" dirty="0">
                <a:solidFill>
                  <a:srgbClr val="282917"/>
                </a:solidFill>
                <a:latin typeface="Times New Roman" panose="02020603050405020304" pitchFamily="18" charset="0"/>
              </a:rPr>
              <a:t>and </a:t>
            </a:r>
            <a:r>
              <a:rPr lang="en-US" altLang="zh-CN" sz="2000" i="1" dirty="0">
                <a:solidFill>
                  <a:srgbClr val="282917"/>
                </a:solidFill>
                <a:latin typeface="Times New Roman" panose="02020603050405020304" pitchFamily="18" charset="0"/>
              </a:rPr>
              <a:t>Mrs. Hans Green</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to a reception on Wednesday, November 1, 2016 </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from 11:00 to 13:00 at the Jieyang Guest House</a:t>
            </a:r>
            <a:endParaRPr lang="en-US" altLang="zh-CN" sz="2000" b="0" dirty="0">
              <a:solidFill>
                <a:srgbClr val="282917"/>
              </a:solidFill>
              <a:latin typeface="Times New Roman" panose="02020603050405020304" pitchFamily="18" charset="0"/>
            </a:endParaRPr>
          </a:p>
        </p:txBody>
      </p:sp>
      <p:sp>
        <p:nvSpPr>
          <p:cNvPr id="11268" name="矩形 1073743949"/>
          <p:cNvSpPr/>
          <p:nvPr/>
        </p:nvSpPr>
        <p:spPr>
          <a:xfrm>
            <a:off x="6872288" y="4941888"/>
            <a:ext cx="2271712" cy="606425"/>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Details of the date, time and place</a:t>
            </a:r>
            <a:endParaRPr lang="en-US" altLang="en-US" sz="1800" dirty="0">
              <a:solidFill>
                <a:schemeClr val="tx1"/>
              </a:solidFill>
              <a:latin typeface="Times New Roman" panose="02020603050405020304" pitchFamily="18" charset="0"/>
            </a:endParaRPr>
          </a:p>
        </p:txBody>
      </p:sp>
      <p:cxnSp>
        <p:nvCxnSpPr>
          <p:cNvPr id="11269" name="自选图形 21"/>
          <p:cNvCxnSpPr/>
          <p:nvPr/>
        </p:nvCxnSpPr>
        <p:spPr>
          <a:xfrm flipH="1" flipV="1">
            <a:off x="6486525" y="4678363"/>
            <a:ext cx="382588" cy="261937"/>
          </a:xfrm>
          <a:prstGeom prst="straightConnector1">
            <a:avLst/>
          </a:prstGeom>
          <a:ln w="9525" cap="flat" cmpd="sng">
            <a:solidFill>
              <a:srgbClr val="428AB7"/>
            </a:solidFill>
            <a:prstDash val="solid"/>
            <a:headEnd type="none" w="med" len="med"/>
            <a:tailEnd type="triangle" w="med" len="med"/>
          </a:ln>
        </p:spPr>
      </p:cxnSp>
      <p:cxnSp>
        <p:nvCxnSpPr>
          <p:cNvPr id="11270" name="自选图形 21"/>
          <p:cNvCxnSpPr/>
          <p:nvPr/>
        </p:nvCxnSpPr>
        <p:spPr>
          <a:xfrm flipH="1" flipV="1">
            <a:off x="5913438" y="3492500"/>
            <a:ext cx="977900" cy="222250"/>
          </a:xfrm>
          <a:prstGeom prst="straightConnector1">
            <a:avLst/>
          </a:prstGeom>
          <a:ln w="9525" cap="flat" cmpd="sng">
            <a:solidFill>
              <a:schemeClr val="accent2"/>
            </a:solidFill>
            <a:prstDash val="solid"/>
            <a:headEnd type="none" w="med" len="med"/>
            <a:tailEnd type="triangle" w="med" len="med"/>
          </a:ln>
        </p:spPr>
      </p:cxnSp>
      <p:cxnSp>
        <p:nvCxnSpPr>
          <p:cNvPr id="11271" name="自选图形 21"/>
          <p:cNvCxnSpPr/>
          <p:nvPr/>
        </p:nvCxnSpPr>
        <p:spPr>
          <a:xfrm flipH="1">
            <a:off x="6246813" y="2066925"/>
            <a:ext cx="652462" cy="339725"/>
          </a:xfrm>
          <a:prstGeom prst="straightConnector1">
            <a:avLst/>
          </a:prstGeom>
          <a:ln w="9525" cap="flat" cmpd="sng">
            <a:solidFill>
              <a:srgbClr val="428AB7"/>
            </a:solidFill>
            <a:prstDash val="solid"/>
            <a:headEnd type="none" w="med" len="med"/>
            <a:tailEnd type="triangle" w="med" len="med"/>
          </a:ln>
        </p:spPr>
      </p:cxnSp>
      <p:cxnSp>
        <p:nvCxnSpPr>
          <p:cNvPr id="11272" name="自选图形 21"/>
          <p:cNvCxnSpPr>
            <a:stCxn id="11276" idx="1"/>
          </p:cNvCxnSpPr>
          <p:nvPr/>
        </p:nvCxnSpPr>
        <p:spPr>
          <a:xfrm flipH="1">
            <a:off x="6132513" y="2932113"/>
            <a:ext cx="766762" cy="96837"/>
          </a:xfrm>
          <a:prstGeom prst="straightConnector1">
            <a:avLst/>
          </a:prstGeom>
          <a:ln w="9525" cap="flat" cmpd="sng">
            <a:solidFill>
              <a:schemeClr val="accent2"/>
            </a:solidFill>
            <a:prstDash val="solid"/>
            <a:headEnd type="none" w="med" len="med"/>
            <a:tailEnd type="triangle" w="med" len="med"/>
          </a:ln>
        </p:spPr>
      </p:cxnSp>
      <p:sp>
        <p:nvSpPr>
          <p:cNvPr id="11273" name="矩形 22"/>
          <p:cNvSpPr/>
          <p:nvPr/>
        </p:nvSpPr>
        <p:spPr>
          <a:xfrm>
            <a:off x="6891338" y="1865313"/>
            <a:ext cx="1287462" cy="4016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Occasion</a:t>
            </a:r>
            <a:endParaRPr lang="en-US" altLang="en-US" sz="1800" dirty="0">
              <a:solidFill>
                <a:schemeClr val="tx1"/>
              </a:solidFill>
              <a:latin typeface="Times New Roman" panose="02020603050405020304" pitchFamily="18" charset="0"/>
            </a:endParaRPr>
          </a:p>
        </p:txBody>
      </p:sp>
      <p:cxnSp>
        <p:nvCxnSpPr>
          <p:cNvPr id="11274" name="自选图形 21"/>
          <p:cNvCxnSpPr/>
          <p:nvPr/>
        </p:nvCxnSpPr>
        <p:spPr>
          <a:xfrm flipH="1" flipV="1">
            <a:off x="5413375" y="3957638"/>
            <a:ext cx="1441450" cy="395287"/>
          </a:xfrm>
          <a:prstGeom prst="straightConnector1">
            <a:avLst/>
          </a:prstGeom>
          <a:ln w="9525" cap="flat" cmpd="sng">
            <a:solidFill>
              <a:schemeClr val="accent2"/>
            </a:solidFill>
            <a:prstDash val="solid"/>
            <a:headEnd type="none" w="med" len="med"/>
            <a:tailEnd type="triangle" w="med" len="med"/>
          </a:ln>
        </p:spPr>
      </p:cxnSp>
      <p:sp>
        <p:nvSpPr>
          <p:cNvPr id="11275" name="矩形 22"/>
          <p:cNvSpPr/>
          <p:nvPr/>
        </p:nvSpPr>
        <p:spPr>
          <a:xfrm>
            <a:off x="6869113" y="3406775"/>
            <a:ext cx="1562100" cy="592138"/>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Expression of inviting</a:t>
            </a:r>
            <a:endParaRPr lang="en-US" altLang="en-US" sz="1800" dirty="0">
              <a:solidFill>
                <a:schemeClr val="tx1"/>
              </a:solidFill>
              <a:latin typeface="Times New Roman" panose="02020603050405020304" pitchFamily="18" charset="0"/>
            </a:endParaRPr>
          </a:p>
        </p:txBody>
      </p:sp>
      <p:sp>
        <p:nvSpPr>
          <p:cNvPr id="11276" name="矩形 22"/>
          <p:cNvSpPr/>
          <p:nvPr/>
        </p:nvSpPr>
        <p:spPr>
          <a:xfrm>
            <a:off x="6899275" y="2730500"/>
            <a:ext cx="2244725" cy="401638"/>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Name of the inviters</a:t>
            </a:r>
            <a:endParaRPr lang="en-US" altLang="en-US" sz="1800" dirty="0">
              <a:solidFill>
                <a:schemeClr val="tx1"/>
              </a:solidFill>
              <a:latin typeface="Times New Roman" panose="02020603050405020304" pitchFamily="18" charset="0"/>
            </a:endParaRPr>
          </a:p>
        </p:txBody>
      </p:sp>
      <p:sp>
        <p:nvSpPr>
          <p:cNvPr id="11277" name="矩形 22"/>
          <p:cNvSpPr/>
          <p:nvPr/>
        </p:nvSpPr>
        <p:spPr>
          <a:xfrm>
            <a:off x="6854825" y="4122738"/>
            <a:ext cx="2289175" cy="4016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Name of the invitees</a:t>
            </a:r>
            <a:endParaRPr lang="en-US" altLang="en-US" sz="18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a:xfrm>
            <a:off x="1055688" y="390525"/>
            <a:ext cx="7958137" cy="1011238"/>
          </a:xfrm>
        </p:spPr>
        <p:txBody>
          <a:bodyPr vert="horz" wrap="square" lIns="91440" tIns="45720" rIns="91440" bIns="45720" anchor="ctr" anchorCtr="0"/>
          <a:lstStyle/>
          <a:p>
            <a:br>
              <a:rPr lang="zh-CN" altLang="en-US" dirty="0">
                <a:solidFill>
                  <a:srgbClr val="282917"/>
                </a:solidFill>
                <a:latin typeface="Times New Roman" panose="02020603050405020304" pitchFamily="18" charset="0"/>
              </a:rPr>
            </a:br>
            <a:r>
              <a:rPr lang="zh-CN" altLang="en-US" dirty="0">
                <a:solidFill>
                  <a:srgbClr val="282917"/>
                </a:solidFill>
                <a:latin typeface="Times New Roman" panose="02020603050405020304" pitchFamily="18" charset="0"/>
              </a:rPr>
              <a:t>Ⅲ. </a:t>
            </a:r>
            <a:r>
              <a:rPr lang="zh-CN" altLang="en-US" u="sng" dirty="0">
                <a:solidFill>
                  <a:srgbClr val="282917"/>
                </a:solidFill>
                <a:latin typeface="Times New Roman" panose="02020603050405020304" pitchFamily="18" charset="0"/>
              </a:rPr>
              <a:t>Formatting</a:t>
            </a:r>
            <a:r>
              <a:rPr lang="zh-CN" altLang="en-US" dirty="0">
                <a:solidFill>
                  <a:srgbClr val="FF0000"/>
                </a:solidFill>
                <a:latin typeface="Times New Roman" panose="02020603050405020304" pitchFamily="18" charset="0"/>
              </a:rPr>
              <a:t> </a:t>
            </a:r>
            <a:r>
              <a:rPr lang="zh-CN" altLang="en-US" sz="2000" dirty="0">
                <a:solidFill>
                  <a:srgbClr val="282917"/>
                </a:solidFill>
                <a:latin typeface="Times New Roman" panose="02020603050405020304" pitchFamily="18" charset="0"/>
              </a:rPr>
              <a:t>                                     </a:t>
            </a:r>
            <a:br>
              <a:rPr lang="zh-CN" altLang="en-US" dirty="0">
                <a:solidFill>
                  <a:srgbClr val="282917"/>
                </a:solidFill>
                <a:latin typeface="Times New Roman" panose="02020603050405020304" pitchFamily="18" charset="0"/>
              </a:rPr>
            </a:br>
            <a:r>
              <a:rPr lang="zh-CN" altLang="en-US" sz="2400" i="1" dirty="0">
                <a:solidFill>
                  <a:srgbClr val="282917"/>
                </a:solidFill>
                <a:latin typeface="Times New Roman" panose="02020603050405020304" pitchFamily="18" charset="0"/>
              </a:rPr>
              <a:t>Case </a:t>
            </a:r>
            <a:r>
              <a:rPr lang="en-US" altLang="zh-CN" sz="2400" i="1" dirty="0" smtClean="0">
                <a:solidFill>
                  <a:srgbClr val="282917"/>
                </a:solidFill>
                <a:latin typeface="Times New Roman" panose="02020603050405020304" pitchFamily="18" charset="0"/>
              </a:rPr>
              <a:t>2</a:t>
            </a:r>
            <a:r>
              <a:rPr lang="zh-CN" altLang="en-US" sz="2400" i="1" dirty="0" smtClean="0">
                <a:solidFill>
                  <a:srgbClr val="282917"/>
                </a:solidFill>
                <a:latin typeface="Times New Roman" panose="02020603050405020304" pitchFamily="18" charset="0"/>
              </a:rPr>
              <a:t>:</a:t>
            </a:r>
            <a:r>
              <a:rPr lang="zh-CN" altLang="en-US" dirty="0" smtClean="0">
                <a:solidFill>
                  <a:srgbClr val="FF0000"/>
                </a:solidFill>
                <a:latin typeface="Times New Roman" panose="02020603050405020304" pitchFamily="18" charset="0"/>
              </a:rPr>
              <a:t> </a:t>
            </a:r>
            <a:r>
              <a:rPr lang="zh-CN" altLang="en-US" sz="2000" dirty="0" smtClean="0">
                <a:solidFill>
                  <a:srgbClr val="FF0000"/>
                </a:solidFill>
                <a:latin typeface="Times New Roman" panose="02020603050405020304" pitchFamily="18" charset="0"/>
              </a:rPr>
              <a:t> </a:t>
            </a:r>
            <a:br>
              <a:rPr lang="zh-CN" altLang="en-US" dirty="0"/>
            </a:br>
            <a:endParaRPr lang="zh-CN" altLang="en-US" dirty="0"/>
          </a:p>
        </p:txBody>
      </p:sp>
      <p:sp>
        <p:nvSpPr>
          <p:cNvPr id="11267" name="内容占位符 2"/>
          <p:cNvSpPr>
            <a:spLocks noGrp="1"/>
          </p:cNvSpPr>
          <p:nvPr>
            <p:ph idx="4294967295"/>
          </p:nvPr>
        </p:nvSpPr>
        <p:spPr>
          <a:xfrm>
            <a:off x="1125538" y="1917291"/>
            <a:ext cx="5603875" cy="3421626"/>
          </a:xfrm>
          <a:ln w="12700">
            <a:solidFill>
              <a:srgbClr val="1C1C1C">
                <a:alpha val="100000"/>
              </a:srgbClr>
            </a:solidFill>
            <a:miter lim="800000"/>
          </a:ln>
        </p:spPr>
        <p:txBody>
          <a:bodyPr vert="horz" wrap="square" lIns="91440" tIns="45720" rIns="91440" bIns="45720" anchor="t" anchorCtr="0"/>
          <a:lstStyle/>
          <a:p>
            <a:pPr algn="ctr">
              <a:buNone/>
            </a:pPr>
            <a:endParaRPr lang="en-US" altLang="zh-CN" sz="2000" b="0" dirty="0">
              <a:solidFill>
                <a:srgbClr val="282917"/>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Mr. and Mrs. Hans Green</a:t>
            </a:r>
            <a:endParaRPr lang="en-US" altLang="zh-CN" sz="2000" b="0" dirty="0" smtClean="0">
              <a:solidFill>
                <a:schemeClr val="tx1"/>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are cordially invited to the reception of</a:t>
            </a:r>
            <a:endParaRPr lang="en-US" altLang="zh-CN" sz="2000" b="0" dirty="0" smtClean="0">
              <a:solidFill>
                <a:schemeClr val="tx1"/>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the 20th Anniversary of</a:t>
            </a:r>
            <a:endParaRPr lang="en-US" altLang="zh-CN" sz="2000" b="0" dirty="0" smtClean="0">
              <a:solidFill>
                <a:schemeClr val="tx1"/>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the founding of New Orange Company</a:t>
            </a:r>
            <a:endParaRPr lang="en-US" altLang="zh-CN" sz="2000" b="0" dirty="0" smtClean="0">
              <a:solidFill>
                <a:schemeClr val="tx1"/>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by the CEO, Mr. and Mrs. Huang </a:t>
            </a:r>
            <a:r>
              <a:rPr lang="en-US" altLang="zh-CN" sz="2000" b="0" dirty="0" err="1" smtClean="0">
                <a:solidFill>
                  <a:schemeClr val="tx1"/>
                </a:solidFill>
                <a:latin typeface="Times New Roman" panose="02020603050405020304" pitchFamily="18" charset="0"/>
              </a:rPr>
              <a:t>Jiehan</a:t>
            </a:r>
            <a:endParaRPr lang="en-US" altLang="zh-CN" sz="2000" b="0" dirty="0" smtClean="0">
              <a:solidFill>
                <a:schemeClr val="tx1"/>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on Wednesday, November 1, 2020, from 11:00 to 13:00</a:t>
            </a:r>
            <a:endParaRPr lang="en-US" altLang="zh-CN" sz="2000" b="0" dirty="0" smtClean="0">
              <a:solidFill>
                <a:schemeClr val="tx1"/>
              </a:solidFill>
              <a:latin typeface="Times New Roman" panose="02020603050405020304" pitchFamily="18" charset="0"/>
            </a:endParaRPr>
          </a:p>
          <a:p>
            <a:pPr algn="ctr">
              <a:buNone/>
            </a:pPr>
            <a:r>
              <a:rPr lang="en-US" altLang="zh-CN" sz="2000" b="0" dirty="0" smtClean="0">
                <a:solidFill>
                  <a:schemeClr val="tx1"/>
                </a:solidFill>
                <a:latin typeface="Times New Roman" panose="02020603050405020304" pitchFamily="18" charset="0"/>
              </a:rPr>
              <a:t>at the </a:t>
            </a:r>
            <a:r>
              <a:rPr lang="en-US" altLang="zh-CN" sz="2000" b="0" dirty="0" err="1" smtClean="0">
                <a:solidFill>
                  <a:schemeClr val="tx1"/>
                </a:solidFill>
                <a:latin typeface="Times New Roman" panose="02020603050405020304" pitchFamily="18" charset="0"/>
              </a:rPr>
              <a:t>Jieyang</a:t>
            </a:r>
            <a:r>
              <a:rPr lang="en-US" altLang="zh-CN" sz="2000" b="0" dirty="0" smtClean="0">
                <a:solidFill>
                  <a:schemeClr val="tx1"/>
                </a:solidFill>
                <a:latin typeface="Times New Roman" panose="02020603050405020304" pitchFamily="18" charset="0"/>
              </a:rPr>
              <a:t> Guest House</a:t>
            </a:r>
            <a:endParaRPr lang="en-US" altLang="zh-CN" sz="2000" b="0" dirty="0">
              <a:solidFill>
                <a:schemeClr val="tx1"/>
              </a:solidFill>
              <a:latin typeface="Times New Roman" panose="02020603050405020304" pitchFamily="18" charset="0"/>
            </a:endParaRPr>
          </a:p>
        </p:txBody>
      </p:sp>
      <p:sp>
        <p:nvSpPr>
          <p:cNvPr id="11268" name="矩形 1073743949"/>
          <p:cNvSpPr/>
          <p:nvPr/>
        </p:nvSpPr>
        <p:spPr>
          <a:xfrm>
            <a:off x="6872288" y="4941888"/>
            <a:ext cx="2094731" cy="606425"/>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Details of the date, time and place</a:t>
            </a:r>
            <a:endParaRPr lang="en-US" altLang="en-US" sz="1800" dirty="0">
              <a:solidFill>
                <a:schemeClr val="tx1"/>
              </a:solidFill>
              <a:latin typeface="Times New Roman" panose="02020603050405020304" pitchFamily="18" charset="0"/>
            </a:endParaRPr>
          </a:p>
        </p:txBody>
      </p:sp>
      <p:cxnSp>
        <p:nvCxnSpPr>
          <p:cNvPr id="11269" name="自选图形 21"/>
          <p:cNvCxnSpPr/>
          <p:nvPr/>
        </p:nvCxnSpPr>
        <p:spPr>
          <a:xfrm flipH="1" flipV="1">
            <a:off x="6486525" y="4678363"/>
            <a:ext cx="382588" cy="261937"/>
          </a:xfrm>
          <a:prstGeom prst="straightConnector1">
            <a:avLst/>
          </a:prstGeom>
          <a:ln w="9525" cap="flat" cmpd="sng">
            <a:solidFill>
              <a:srgbClr val="428AB7"/>
            </a:solidFill>
            <a:prstDash val="solid"/>
            <a:headEnd type="none" w="med" len="med"/>
            <a:tailEnd type="triangle" w="med" len="med"/>
          </a:ln>
        </p:spPr>
      </p:cxnSp>
      <p:cxnSp>
        <p:nvCxnSpPr>
          <p:cNvPr id="11270" name="自选图形 21"/>
          <p:cNvCxnSpPr/>
          <p:nvPr/>
        </p:nvCxnSpPr>
        <p:spPr>
          <a:xfrm flipH="1" flipV="1">
            <a:off x="5973097" y="3598606"/>
            <a:ext cx="918241" cy="116144"/>
          </a:xfrm>
          <a:prstGeom prst="straightConnector1">
            <a:avLst/>
          </a:prstGeom>
          <a:ln w="9525" cap="flat" cmpd="sng">
            <a:solidFill>
              <a:schemeClr val="accent2"/>
            </a:solidFill>
            <a:prstDash val="solid"/>
            <a:headEnd type="none" w="med" len="med"/>
            <a:tailEnd type="triangle" w="med" len="med"/>
          </a:ln>
        </p:spPr>
      </p:cxnSp>
      <p:cxnSp>
        <p:nvCxnSpPr>
          <p:cNvPr id="11271" name="自选图形 21"/>
          <p:cNvCxnSpPr/>
          <p:nvPr/>
        </p:nvCxnSpPr>
        <p:spPr>
          <a:xfrm flipH="1">
            <a:off x="6246813" y="2066925"/>
            <a:ext cx="652462" cy="339725"/>
          </a:xfrm>
          <a:prstGeom prst="straightConnector1">
            <a:avLst/>
          </a:prstGeom>
          <a:ln w="9525" cap="flat" cmpd="sng">
            <a:solidFill>
              <a:srgbClr val="428AB7"/>
            </a:solidFill>
            <a:prstDash val="solid"/>
            <a:headEnd type="none" w="med" len="med"/>
            <a:tailEnd type="triangle" w="med" len="med"/>
          </a:ln>
        </p:spPr>
      </p:cxnSp>
      <p:cxnSp>
        <p:nvCxnSpPr>
          <p:cNvPr id="11272" name="自选图形 21"/>
          <p:cNvCxnSpPr>
            <a:stCxn id="11276" idx="1"/>
          </p:cNvCxnSpPr>
          <p:nvPr/>
        </p:nvCxnSpPr>
        <p:spPr>
          <a:xfrm flipH="1" flipV="1">
            <a:off x="6076337" y="2905433"/>
            <a:ext cx="616461" cy="25886"/>
          </a:xfrm>
          <a:prstGeom prst="straightConnector1">
            <a:avLst/>
          </a:prstGeom>
          <a:ln w="9525" cap="flat" cmpd="sng">
            <a:solidFill>
              <a:schemeClr val="accent2"/>
            </a:solidFill>
            <a:prstDash val="solid"/>
            <a:headEnd type="none" w="med" len="med"/>
            <a:tailEnd type="triangle" w="med" len="med"/>
          </a:ln>
        </p:spPr>
      </p:cxnSp>
      <p:sp>
        <p:nvSpPr>
          <p:cNvPr id="11273" name="矩形 22"/>
          <p:cNvSpPr/>
          <p:nvPr/>
        </p:nvSpPr>
        <p:spPr>
          <a:xfrm>
            <a:off x="6891338" y="1865313"/>
            <a:ext cx="2252662" cy="4016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smtClean="0">
                <a:solidFill>
                  <a:schemeClr val="tx1"/>
                </a:solidFill>
                <a:latin typeface="Times New Roman" panose="02020603050405020304" pitchFamily="18" charset="0"/>
              </a:rPr>
              <a:t>Name of the invitees</a:t>
            </a:r>
            <a:endParaRPr lang="en-US" altLang="en-US" sz="1800" dirty="0">
              <a:solidFill>
                <a:schemeClr val="tx1"/>
              </a:solidFill>
              <a:latin typeface="Times New Roman" panose="02020603050405020304" pitchFamily="18" charset="0"/>
            </a:endParaRPr>
          </a:p>
        </p:txBody>
      </p:sp>
      <p:cxnSp>
        <p:nvCxnSpPr>
          <p:cNvPr id="11274" name="自选图形 21"/>
          <p:cNvCxnSpPr/>
          <p:nvPr/>
        </p:nvCxnSpPr>
        <p:spPr>
          <a:xfrm flipH="1" flipV="1">
            <a:off x="6135329" y="4011561"/>
            <a:ext cx="719496" cy="341365"/>
          </a:xfrm>
          <a:prstGeom prst="straightConnector1">
            <a:avLst/>
          </a:prstGeom>
          <a:ln w="9525" cap="flat" cmpd="sng">
            <a:solidFill>
              <a:schemeClr val="accent2"/>
            </a:solidFill>
            <a:prstDash val="solid"/>
            <a:headEnd type="none" w="med" len="med"/>
            <a:tailEnd type="triangle" w="med" len="med"/>
          </a:ln>
        </p:spPr>
      </p:cxnSp>
      <p:sp>
        <p:nvSpPr>
          <p:cNvPr id="11275" name="矩形 22"/>
          <p:cNvSpPr/>
          <p:nvPr/>
        </p:nvSpPr>
        <p:spPr>
          <a:xfrm>
            <a:off x="6854365" y="3480517"/>
            <a:ext cx="1124512" cy="427806"/>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smtClean="0">
                <a:solidFill>
                  <a:schemeClr val="tx1"/>
                </a:solidFill>
                <a:latin typeface="Times New Roman" panose="02020603050405020304" pitchFamily="18" charset="0"/>
              </a:rPr>
              <a:t>occasion</a:t>
            </a:r>
            <a:endParaRPr lang="en-US" altLang="en-US" sz="1800" dirty="0">
              <a:solidFill>
                <a:schemeClr val="tx1"/>
              </a:solidFill>
              <a:latin typeface="Times New Roman" panose="02020603050405020304" pitchFamily="18" charset="0"/>
            </a:endParaRPr>
          </a:p>
        </p:txBody>
      </p:sp>
      <p:sp>
        <p:nvSpPr>
          <p:cNvPr id="11276" name="矩形 22"/>
          <p:cNvSpPr/>
          <p:nvPr/>
        </p:nvSpPr>
        <p:spPr>
          <a:xfrm>
            <a:off x="6692798" y="2730500"/>
            <a:ext cx="2451202" cy="401638"/>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indent="0" eaLnBrk="1" hangingPunct="1">
              <a:spcBef>
                <a:spcPct val="0"/>
              </a:spcBef>
              <a:buSzTx/>
              <a:buNone/>
            </a:pPr>
            <a:r>
              <a:rPr lang="en-US" altLang="en-US" sz="1800" dirty="0" smtClean="0">
                <a:solidFill>
                  <a:schemeClr val="tx1"/>
                </a:solidFill>
                <a:latin typeface="Times New Roman" panose="02020603050405020304" pitchFamily="18" charset="0"/>
              </a:rPr>
              <a:t>Expression of inviting</a:t>
            </a:r>
            <a:endParaRPr lang="en-US" altLang="en-US" sz="1800" dirty="0" smtClean="0">
              <a:solidFill>
                <a:schemeClr val="tx1"/>
              </a:solidFill>
              <a:latin typeface="Times New Roman" panose="02020603050405020304" pitchFamily="18" charset="0"/>
            </a:endParaRPr>
          </a:p>
          <a:p>
            <a:pPr marL="0" lvl="0" indent="0" eaLnBrk="1" hangingPunct="1">
              <a:spcBef>
                <a:spcPct val="0"/>
              </a:spcBef>
              <a:buSzTx/>
              <a:buFont typeface="Arial" panose="020B0604020202020204" pitchFamily="34" charset="0"/>
              <a:buNone/>
            </a:pPr>
            <a:endParaRPr lang="en-US" altLang="en-US" sz="1800" dirty="0">
              <a:solidFill>
                <a:schemeClr val="tx1"/>
              </a:solidFill>
              <a:latin typeface="Times New Roman" panose="02020603050405020304" pitchFamily="18" charset="0"/>
            </a:endParaRPr>
          </a:p>
        </p:txBody>
      </p:sp>
      <p:sp>
        <p:nvSpPr>
          <p:cNvPr id="11277" name="矩形 22"/>
          <p:cNvSpPr/>
          <p:nvPr/>
        </p:nvSpPr>
        <p:spPr>
          <a:xfrm>
            <a:off x="6677844" y="4122738"/>
            <a:ext cx="2289175" cy="401637"/>
          </a:xfrm>
          <a:prstGeom prst="rect">
            <a:avLst/>
          </a:prstGeom>
          <a:solidFill>
            <a:srgbClr val="FFFFFF"/>
          </a:solidFill>
          <a:ln w="9525" cap="flat" cmpd="sng">
            <a:solidFill>
              <a:srgbClr val="428AB7"/>
            </a:solidFill>
            <a:prstDash val="solid"/>
            <a:miter/>
            <a:headEnd type="none" w="med" len="med"/>
            <a:tailEnd type="none" w="med" len="med"/>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en-US" sz="1800" dirty="0">
                <a:solidFill>
                  <a:schemeClr val="tx1"/>
                </a:solidFill>
                <a:latin typeface="Times New Roman" panose="02020603050405020304" pitchFamily="18" charset="0"/>
              </a:rPr>
              <a:t>Name of the </a:t>
            </a:r>
            <a:r>
              <a:rPr lang="en-US" altLang="en-US" sz="1800" dirty="0" smtClean="0">
                <a:solidFill>
                  <a:schemeClr val="tx1"/>
                </a:solidFill>
                <a:latin typeface="Times New Roman" panose="02020603050405020304" pitchFamily="18" charset="0"/>
              </a:rPr>
              <a:t>inviters</a:t>
            </a:r>
            <a:endParaRPr lang="en-US" altLang="en-US" sz="180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p:txBody>
          <a:bodyPr vert="horz" wrap="square" lIns="91440" tIns="45720" rIns="91440" bIns="45720" anchor="ctr" anchorCtr="0"/>
          <a:lstStyle/>
          <a:p>
            <a:r>
              <a:rPr lang="zh-CN" altLang="en-US" sz="2400" i="1" dirty="0">
                <a:solidFill>
                  <a:srgbClr val="282917"/>
                </a:solidFill>
                <a:latin typeface="Times New Roman" panose="02020603050405020304" pitchFamily="18" charset="0"/>
              </a:rPr>
              <a:t>Case </a:t>
            </a:r>
            <a:r>
              <a:rPr lang="en-US" altLang="zh-CN" sz="2400" i="1" dirty="0" smtClean="0">
                <a:solidFill>
                  <a:srgbClr val="282917"/>
                </a:solidFill>
                <a:latin typeface="Times New Roman" panose="02020603050405020304" pitchFamily="18" charset="0"/>
              </a:rPr>
              <a:t>3</a:t>
            </a:r>
            <a:r>
              <a:rPr lang="zh-CN" altLang="en-US" sz="2400" i="1" dirty="0" smtClean="0">
                <a:solidFill>
                  <a:srgbClr val="282917"/>
                </a:solidFill>
                <a:latin typeface="Times New Roman" panose="02020603050405020304" pitchFamily="18" charset="0"/>
              </a:rPr>
              <a:t>: </a:t>
            </a:r>
            <a:endParaRPr lang="zh-CN" altLang="en-US" sz="2400" dirty="0">
              <a:solidFill>
                <a:srgbClr val="282917"/>
              </a:solidFill>
              <a:latin typeface="Times New Roman" panose="02020603050405020304" pitchFamily="18" charset="0"/>
            </a:endParaRPr>
          </a:p>
        </p:txBody>
      </p:sp>
      <p:sp>
        <p:nvSpPr>
          <p:cNvPr id="12291" name="内容占位符 2"/>
          <p:cNvSpPr>
            <a:spLocks noGrp="1"/>
          </p:cNvSpPr>
          <p:nvPr>
            <p:ph idx="4294967295"/>
          </p:nvPr>
        </p:nvSpPr>
        <p:spPr>
          <a:xfrm>
            <a:off x="738188" y="2089150"/>
            <a:ext cx="7631112" cy="2474913"/>
          </a:xfrm>
        </p:spPr>
        <p:txBody>
          <a:bodyPr vert="horz" wrap="square" lIns="91440" tIns="45720" rIns="91440" bIns="45720" anchor="t" anchorCtr="0"/>
          <a:lstStyle/>
          <a:p>
            <a:pPr>
              <a:buNone/>
            </a:pPr>
            <a:r>
              <a:rPr lang="en-US" altLang="zh-CN" sz="200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Dear Mr. Jones,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Will you and Mrs. Jones have dinner with us here on Monday, March 6, at 11:30 a.m.? It would be a great pleasure to see you, and we do hope you can come.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Yours faithfully,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Mr. Bill Davis</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cxnSp>
        <p:nvCxnSpPr>
          <p:cNvPr id="12292" name="直接箭头连接符 4"/>
          <p:cNvCxnSpPr/>
          <p:nvPr/>
        </p:nvCxnSpPr>
        <p:spPr>
          <a:xfrm flipV="1">
            <a:off x="2814638" y="3663950"/>
            <a:ext cx="301625" cy="619125"/>
          </a:xfrm>
          <a:prstGeom prst="straightConnector1">
            <a:avLst/>
          </a:prstGeom>
          <a:ln w="9525" cap="flat" cmpd="sng">
            <a:solidFill>
              <a:srgbClr val="428AB7"/>
            </a:solidFill>
            <a:prstDash val="solid"/>
            <a:headEnd type="none" w="med" len="med"/>
            <a:tailEnd type="arrow" w="med" len="med"/>
          </a:ln>
        </p:spPr>
      </p:cxnSp>
      <p:sp>
        <p:nvSpPr>
          <p:cNvPr id="12293" name="矩形 7"/>
          <p:cNvSpPr/>
          <p:nvPr/>
        </p:nvSpPr>
        <p:spPr>
          <a:xfrm>
            <a:off x="1503363" y="4283075"/>
            <a:ext cx="3214687" cy="1082675"/>
          </a:xfrm>
          <a:prstGeom prst="rect">
            <a:avLst/>
          </a:prstGeom>
          <a:solidFill>
            <a:schemeClr val="bg1"/>
          </a:solidFill>
          <a:ln w="9525" cap="flat" cmpd="sng">
            <a:solidFill>
              <a:srgbClr val="428AB7"/>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Inviting the recipients to the occasion and providing details of the date, time and place</a:t>
            </a:r>
            <a:endParaRPr lang="en-US" altLang="zh-CN" sz="1800" dirty="0">
              <a:solidFill>
                <a:srgbClr val="282917"/>
              </a:solidFill>
              <a:latin typeface="Times New Roman" panose="02020603050405020304" pitchFamily="18" charset="0"/>
              <a:ea typeface="Times New Roman" panose="02020603050405020304" pitchFamily="18" charset="0"/>
            </a:endParaRPr>
          </a:p>
        </p:txBody>
      </p:sp>
      <p:cxnSp>
        <p:nvCxnSpPr>
          <p:cNvPr id="12294" name="直接箭头连接符 8"/>
          <p:cNvCxnSpPr/>
          <p:nvPr/>
        </p:nvCxnSpPr>
        <p:spPr>
          <a:xfrm flipH="1">
            <a:off x="2908300" y="1835150"/>
            <a:ext cx="922338" cy="400050"/>
          </a:xfrm>
          <a:prstGeom prst="straightConnector1">
            <a:avLst/>
          </a:prstGeom>
          <a:ln w="9525" cap="flat" cmpd="sng">
            <a:solidFill>
              <a:srgbClr val="428AB7"/>
            </a:solidFill>
            <a:prstDash val="solid"/>
            <a:headEnd type="none" w="med" len="med"/>
            <a:tailEnd type="arrow" w="med" len="med"/>
          </a:ln>
        </p:spPr>
      </p:cxnSp>
      <p:sp>
        <p:nvSpPr>
          <p:cNvPr id="12295" name="矩形 9"/>
          <p:cNvSpPr/>
          <p:nvPr/>
        </p:nvSpPr>
        <p:spPr>
          <a:xfrm>
            <a:off x="3832225" y="1500188"/>
            <a:ext cx="1387475" cy="427037"/>
          </a:xfrm>
          <a:prstGeom prst="rect">
            <a:avLst/>
          </a:prstGeom>
          <a:solidFill>
            <a:schemeClr val="bg1"/>
          </a:solidFill>
          <a:ln w="9525" cap="flat" cmpd="sng">
            <a:solidFill>
              <a:srgbClr val="428AB7"/>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kern="1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stStyle>
          <a:p>
            <a:pPr marL="0" lvl="0" indent="0" algn="ctr" eaLnBrk="1" hangingPunct="1">
              <a:spcBef>
                <a:spcPct val="0"/>
              </a:spcBef>
              <a:buSzTx/>
              <a:buFont typeface="Arial" panose="020B0604020202020204" pitchFamily="34" charset="0"/>
              <a:buNone/>
            </a:pPr>
            <a:r>
              <a:rPr lang="en-US" altLang="zh-CN" sz="1800" dirty="0">
                <a:solidFill>
                  <a:srgbClr val="282917"/>
                </a:solidFill>
                <a:latin typeface="Times New Roman" panose="02020603050405020304" pitchFamily="18" charset="0"/>
                <a:cs typeface="Times New Roman" panose="02020603050405020304" pitchFamily="18" charset="0"/>
              </a:rPr>
              <a:t>Salutation</a:t>
            </a:r>
            <a:endParaRPr lang="en-US" altLang="zh-CN" sz="18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c4697c00-bb9d-41a7-a223-dc85c1256867"/>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1_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1_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1_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13697</Words>
  <Application>WPS 演示</Application>
  <PresentationFormat>全屏显示(4:3)</PresentationFormat>
  <Paragraphs>399</Paragraphs>
  <Slides>28</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28</vt:i4>
      </vt:variant>
    </vt:vector>
  </HeadingPairs>
  <TitlesOfParts>
    <vt:vector size="44" baseType="lpstr">
      <vt:lpstr>Arial</vt:lpstr>
      <vt:lpstr>宋体</vt:lpstr>
      <vt:lpstr>Wingdings</vt:lpstr>
      <vt:lpstr>Verdana</vt:lpstr>
      <vt:lpstr>Calibri</vt:lpstr>
      <vt:lpstr>Times New Roman</vt:lpstr>
      <vt:lpstr>Cambria Math</vt:lpstr>
      <vt:lpstr>黑体</vt:lpstr>
      <vt:lpstr>微软雅黑</vt:lpstr>
      <vt:lpstr>Arial Unicode MS</vt:lpstr>
      <vt:lpstr>等线</vt:lpstr>
      <vt:lpstr>Roboto Light</vt:lpstr>
      <vt:lpstr>Roboto</vt:lpstr>
      <vt:lpstr>437TGp_bizpeople_light_ani</vt:lpstr>
      <vt:lpstr>1_437TGp_bizpeople_light_ani</vt:lpstr>
      <vt:lpstr>2_437TGp_bizpeople_light_ani</vt:lpstr>
      <vt:lpstr> Unit 4 Invitations            邀请函</vt:lpstr>
      <vt:lpstr> Ⅰ. Learning Objectives       </vt:lpstr>
      <vt:lpstr>Ⅱ.Leading-In </vt:lpstr>
      <vt:lpstr>PowerPoint 演示文稿</vt:lpstr>
      <vt:lpstr>PowerPoint 演示文稿</vt:lpstr>
      <vt:lpstr>PowerPoint 演示文稿</vt:lpstr>
      <vt:lpstr> Ⅲ. Formatting                                       Case 1:   </vt:lpstr>
      <vt:lpstr> Ⅲ. Formatting                                       Case 2:   </vt:lpstr>
      <vt:lpstr>Case 3: </vt:lpstr>
      <vt:lpstr>Task 2 Directions: Read the samples and answer the following questions. </vt:lpstr>
      <vt:lpstr>PowerPoint 演示文稿</vt:lpstr>
      <vt:lpstr>Case 4: A formal invitation</vt:lpstr>
      <vt:lpstr>Case 5: A reply to formal invitation</vt:lpstr>
      <vt:lpstr>Task 3  Directions: Read Case 4 and summarize the writing process of an invitation.</vt:lpstr>
      <vt:lpstr>PowerPoint 演示文稿</vt:lpstr>
      <vt:lpstr>Ⅳ.Useful Expressions                               1.Words and Phrases </vt:lpstr>
      <vt:lpstr>PowerPoint 演示文稿</vt:lpstr>
      <vt:lpstr>PowerPoint 演示文稿</vt:lpstr>
      <vt:lpstr>PowerPoint 演示文稿</vt:lpstr>
      <vt:lpstr>Ⅴ. Strategy </vt:lpstr>
      <vt:lpstr>VI. Practice                                     Task 4  Directions: Translate the following English sentences to Chinese and vice versa.   </vt:lpstr>
      <vt:lpstr>PowerPoint 演示文稿</vt:lpstr>
      <vt:lpstr>Task 5 Directions: Read the following invitation letter and fill in the blanks with the right expressions according to the Chinese.</vt:lpstr>
      <vt:lpstr> Task 6  Directions: Write a formal invitation including the following information. </vt:lpstr>
      <vt:lpstr>PowerPoint 演示文稿</vt:lpstr>
      <vt:lpstr>VII. Read for Reference                           1.Wedding Invitation </vt:lpstr>
      <vt:lpstr>2.A reply to Informal Invitation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231</cp:revision>
  <dcterms:created xsi:type="dcterms:W3CDTF">2007-05-12T02:23:00Z</dcterms:created>
  <dcterms:modified xsi:type="dcterms:W3CDTF">2024-06-06T10:54:19Z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E3113AC6409B4EAD9CD6529D3ACFCF42</vt:lpwstr>
  </property>
</Properties>
</file>